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31" autoAdjust="0"/>
    <p:restoredTop sz="94211" autoAdjust="0"/>
  </p:normalViewPr>
  <p:slideViewPr>
    <p:cSldViewPr>
      <p:cViewPr varScale="1">
        <p:scale>
          <a:sx n="70" d="100"/>
          <a:sy n="70" d="100"/>
        </p:scale>
        <p:origin x="-540" y="-9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1860"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C27CC6-BED9-4D27-A187-39854FFEBEEE}" type="datetimeFigureOut">
              <a:rPr lang="pt-BR" smtClean="0"/>
              <a:pPr/>
              <a:t>23/1/2010</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AC653B-16FC-4E01-8C5A-BB5DD1281B17}" type="slidenum">
              <a:rPr lang="pt-BR" smtClean="0"/>
              <a:pPr/>
              <a:t>‹#›</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B11584-F6CE-41DF-8413-F321C4AE0D8E}" type="datetimeFigureOut">
              <a:rPr lang="pt-BR" smtClean="0"/>
              <a:pPr/>
              <a:t>23/1/2010</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7F862-50C2-4FD6-B9E4-234DAF0A5547}" type="slidenum">
              <a:rPr lang="pt-BR" smtClean="0"/>
              <a:pPr/>
              <a:t>‹#›</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2927F862-50C2-4FD6-B9E4-234DAF0A5547}" type="slidenum">
              <a:rPr lang="pt-BR" smtClean="0"/>
              <a:pPr/>
              <a:t>10</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20" name="Espaço Reservado para Rodapé 19"/>
          <p:cNvSpPr>
            <a:spLocks noGrp="1"/>
          </p:cNvSpPr>
          <p:nvPr>
            <p:ph type="ftr" sz="quarter" idx="11"/>
          </p:nvPr>
        </p:nvSpPr>
        <p:spPr/>
        <p:txBody>
          <a:bodyPr/>
          <a:lstStyle>
            <a:extLst/>
          </a:lstStyle>
          <a:p>
            <a:endParaRPr lang="pt-BR" dirty="0"/>
          </a:p>
        </p:txBody>
      </p:sp>
      <p:sp>
        <p:nvSpPr>
          <p:cNvPr id="10" name="Espaço Reservado para Número de Slide 9"/>
          <p:cNvSpPr>
            <a:spLocks noGrp="1"/>
          </p:cNvSpPr>
          <p:nvPr>
            <p:ph type="sldNum" sz="quarter" idx="12"/>
          </p:nvPr>
        </p:nvSpPr>
        <p:spPr/>
        <p:txBody>
          <a:bodyPr/>
          <a:lstStyle>
            <a:extLst/>
          </a:lstStyle>
          <a:p>
            <a:fld id="{FCF7CE3F-209B-458A-8EA1-505D3027872F}" type="slidenum">
              <a:rPr lang="pt-BR" smtClean="0"/>
              <a:pPr/>
              <a:t>‹#›</a:t>
            </a:fld>
            <a:endParaRPr lang="pt-BR" dirty="0"/>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41"/>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2"/>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FCF7CE3F-209B-458A-8EA1-505D3027872F}" type="slidenum">
              <a:rPr lang="pt-BR" smtClean="0"/>
              <a:pPr/>
              <a:t>‹#›</a:t>
            </a:fld>
            <a:endParaRPr lang="pt-BR" dirty="0"/>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6" name="Espaço Reservado para Rodapé 5"/>
          <p:cNvSpPr>
            <a:spLocks noGrp="1"/>
          </p:cNvSpPr>
          <p:nvPr>
            <p:ph type="ftr" sz="quarter" idx="11"/>
          </p:nvPr>
        </p:nvSpPr>
        <p:spPr/>
        <p:txBody>
          <a:bodyPr/>
          <a:lstStyle>
            <a:extLst/>
          </a:lstStyle>
          <a:p>
            <a:endParaRPr lang="pt-BR" dirty="0"/>
          </a:p>
        </p:txBody>
      </p:sp>
      <p:sp>
        <p:nvSpPr>
          <p:cNvPr id="7" name="Espaço Reservado para Número de Slide 6"/>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8" name="Espaço Reservado para Rodapé 7"/>
          <p:cNvSpPr>
            <a:spLocks noGrp="1"/>
          </p:cNvSpPr>
          <p:nvPr>
            <p:ph type="ftr" sz="quarter" idx="11"/>
          </p:nvPr>
        </p:nvSpPr>
        <p:spPr/>
        <p:txBody>
          <a:bodyPr/>
          <a:lstStyle>
            <a:extLst/>
          </a:lstStyle>
          <a:p>
            <a:endParaRPr lang="pt-BR" dirty="0"/>
          </a:p>
        </p:txBody>
      </p:sp>
      <p:sp>
        <p:nvSpPr>
          <p:cNvPr id="9" name="Espaço Reservado para Número de Slide 8"/>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4" name="Espaço Reservado para Rodapé 3"/>
          <p:cNvSpPr>
            <a:spLocks noGrp="1"/>
          </p:cNvSpPr>
          <p:nvPr>
            <p:ph type="ftr" sz="quarter" idx="11"/>
          </p:nvPr>
        </p:nvSpPr>
        <p:spPr/>
        <p:txBody>
          <a:bodyPr/>
          <a:lstStyle>
            <a:extLst/>
          </a:lstStyle>
          <a:p>
            <a:endParaRPr lang="pt-BR" dirty="0"/>
          </a:p>
        </p:txBody>
      </p:sp>
      <p:sp>
        <p:nvSpPr>
          <p:cNvPr id="5" name="Espaço Reservado para Número de Slide 4"/>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Espaço Reservado para Data 1"/>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3" name="Espaço Reservado para Rodapé 2"/>
          <p:cNvSpPr>
            <a:spLocks noGrp="1"/>
          </p:cNvSpPr>
          <p:nvPr>
            <p:ph type="ftr" sz="quarter" idx="11"/>
          </p:nvPr>
        </p:nvSpPr>
        <p:spPr/>
        <p:txBody>
          <a:bodyPr/>
          <a:lstStyle>
            <a:extLst/>
          </a:lstStyle>
          <a:p>
            <a:endParaRPr lang="pt-BR" dirty="0"/>
          </a:p>
        </p:txBody>
      </p:sp>
      <p:sp>
        <p:nvSpPr>
          <p:cNvPr id="4" name="Espaço Reservado para Número de Slide 3"/>
          <p:cNvSpPr>
            <a:spLocks noGrp="1"/>
          </p:cNvSpPr>
          <p:nvPr>
            <p:ph type="sldNum" sz="quarter" idx="12"/>
          </p:nvPr>
        </p:nvSpPr>
        <p:spPr/>
        <p:txBody>
          <a:bodyPr/>
          <a:lstStyle>
            <a:extLst/>
          </a:lstStyle>
          <a:p>
            <a:fld id="{FCF7CE3F-209B-458A-8EA1-505D3027872F}" type="slidenum">
              <a:rPr lang="pt-BR" smtClean="0"/>
              <a:pPr/>
              <a:t>‹#›</a:t>
            </a:fld>
            <a:endParaRPr lang="pt-BR" dirty="0"/>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2"/>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6" name="Espaço Reservado para Rodapé 5"/>
          <p:cNvSpPr>
            <a:spLocks noGrp="1"/>
          </p:cNvSpPr>
          <p:nvPr>
            <p:ph type="ftr" sz="quarter" idx="11"/>
          </p:nvPr>
        </p:nvSpPr>
        <p:spPr/>
        <p:txBody>
          <a:bodyPr/>
          <a:lstStyle>
            <a:extLst/>
          </a:lstStyle>
          <a:p>
            <a:endParaRPr lang="pt-BR" dirty="0"/>
          </a:p>
        </p:txBody>
      </p:sp>
      <p:sp>
        <p:nvSpPr>
          <p:cNvPr id="7" name="Espaço Reservado para Número de Slide 6"/>
          <p:cNvSpPr>
            <a:spLocks noGrp="1"/>
          </p:cNvSpPr>
          <p:nvPr>
            <p:ph type="sldNum" sz="quarter" idx="12"/>
          </p:nvPr>
        </p:nvSpPr>
        <p:spPr/>
        <p:txBody>
          <a:bodyPr/>
          <a:lstStyle>
            <a:extLst/>
          </a:lstStyle>
          <a:p>
            <a:fld id="{FCF7CE3F-209B-458A-8EA1-505D3027872F}" type="slidenum">
              <a:rPr lang="pt-BR" smtClean="0"/>
              <a:pPr/>
              <a:t>‹#›</a:t>
            </a:fld>
            <a:endParaRPr lang="pt-B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fld id="{52EA7D47-E422-4297-8FA7-2458C525B351}" type="datetimeFigureOut">
              <a:rPr lang="pt-BR" smtClean="0"/>
              <a:pPr/>
              <a:t>23/1/2010</a:t>
            </a:fld>
            <a:endParaRPr lang="pt-BR" dirty="0"/>
          </a:p>
        </p:txBody>
      </p:sp>
      <p:sp>
        <p:nvSpPr>
          <p:cNvPr id="6" name="Espaço Reservado para Rodapé 5"/>
          <p:cNvSpPr>
            <a:spLocks noGrp="1"/>
          </p:cNvSpPr>
          <p:nvPr>
            <p:ph type="ftr" sz="quarter" idx="11"/>
          </p:nvPr>
        </p:nvSpPr>
        <p:spPr/>
        <p:txBody>
          <a:bodyPr/>
          <a:lstStyle>
            <a:extLst/>
          </a:lstStyle>
          <a:p>
            <a:endParaRPr lang="pt-BR" dirty="0"/>
          </a:p>
        </p:txBody>
      </p:sp>
      <p:sp>
        <p:nvSpPr>
          <p:cNvPr id="7" name="Espaço Reservado para Número de Slide 6"/>
          <p:cNvSpPr>
            <a:spLocks noGrp="1"/>
          </p:cNvSpPr>
          <p:nvPr>
            <p:ph type="sldNum" sz="quarter" idx="12"/>
          </p:nvPr>
        </p:nvSpPr>
        <p:spPr/>
        <p:txBody>
          <a:bodyPr/>
          <a:lstStyle>
            <a:extLst/>
          </a:lstStyle>
          <a:p>
            <a:fld id="{FCF7CE3F-209B-458A-8EA1-505D3027872F}" type="slidenum">
              <a:rPr lang="pt-BR" smtClean="0"/>
              <a:pPr/>
              <a:t>‹#›</a:t>
            </a:fld>
            <a:endParaRPr lang="pt-BR" dirty="0"/>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5"/>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dirty="0" smtClean="0"/>
              <a:t>Clique no ícone para adicionar uma imagem</a:t>
            </a:r>
            <a:endParaRPr kumimoji="0" lang="en-US" dirty="0"/>
          </a:p>
        </p:txBody>
      </p:sp>
      <p:sp>
        <p:nvSpPr>
          <p:cNvPr id="9" name="Fluxograma: Processo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zza 6"/>
          <p:cNvSpPr/>
          <p:nvPr/>
        </p:nvSpPr>
        <p:spPr>
          <a:xfrm>
            <a:off x="-815925"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Elipse 7"/>
          <p:cNvSpPr/>
          <p:nvPr/>
        </p:nvSpPr>
        <p:spPr>
          <a:xfrm>
            <a:off x="168819" y="21104"/>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sca 10"/>
          <p:cNvSpPr/>
          <p:nvPr/>
        </p:nvSpPr>
        <p:spPr>
          <a:xfrm rot="2315675">
            <a:off x="182883" y="1055079"/>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ângulo 11"/>
          <p:cNvSpPr/>
          <p:nvPr/>
        </p:nvSpPr>
        <p:spPr>
          <a:xfrm>
            <a:off x="1012875"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2EA7D47-E422-4297-8FA7-2458C525B351}" type="datetimeFigureOut">
              <a:rPr lang="pt-BR" smtClean="0"/>
              <a:pPr/>
              <a:t>23/1/2010</a:t>
            </a:fld>
            <a:endParaRPr lang="pt-BR" dirty="0"/>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t-BR" dirty="0"/>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CF7CE3F-209B-458A-8EA1-505D3027872F}" type="slidenum">
              <a:rPr lang="pt-BR" smtClean="0"/>
              <a:pPr/>
              <a:t>‹#›</a:t>
            </a:fld>
            <a:endParaRPr lang="pt-BR" dirty="0"/>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gif"/><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style>
          <a:lnRef idx="0">
            <a:scrgbClr r="0" g="0" b="0"/>
          </a:lnRef>
          <a:fillRef idx="1003">
            <a:schemeClr val="lt2"/>
          </a:fillRef>
          <a:effectRef idx="0">
            <a:scrgbClr r="0" g="0" b="0"/>
          </a:effectRef>
          <a:fontRef idx="major"/>
        </p:style>
        <p:txBody>
          <a:bodyPr>
            <a:normAutofit/>
          </a:bodyPr>
          <a:lstStyle/>
          <a:p>
            <a:pPr algn="ctr"/>
            <a:r>
              <a:rPr lang="pt-BR" sz="3600" dirty="0" smtClean="0">
                <a:solidFill>
                  <a:schemeClr val="accent2">
                    <a:lumMod val="50000"/>
                  </a:schemeClr>
                </a:solidFill>
                <a:latin typeface="Times New Roman" pitchFamily="18" charset="0"/>
                <a:cs typeface="Times New Roman" pitchFamily="18" charset="0"/>
              </a:rPr>
              <a:t>História Antiga Oriental</a:t>
            </a:r>
            <a:endParaRPr lang="pt-BR" sz="3600" dirty="0">
              <a:solidFill>
                <a:schemeClr val="accent2">
                  <a:lumMod val="50000"/>
                </a:schemeClr>
              </a:solidFill>
              <a:latin typeface="Times New Roman" pitchFamily="18" charset="0"/>
              <a:cs typeface="Times New Roman" pitchFamily="18" charset="0"/>
            </a:endParaRPr>
          </a:p>
        </p:txBody>
      </p:sp>
      <p:sp>
        <p:nvSpPr>
          <p:cNvPr id="3" name="Subtítulo 2"/>
          <p:cNvSpPr>
            <a:spLocks noGrp="1"/>
          </p:cNvSpPr>
          <p:nvPr>
            <p:ph type="subTitle" idx="1"/>
          </p:nvPr>
        </p:nvSpPr>
        <p:spPr/>
        <p:style>
          <a:lnRef idx="1">
            <a:schemeClr val="accent6"/>
          </a:lnRef>
          <a:fillRef idx="1001">
            <a:schemeClr val="lt2"/>
          </a:fillRef>
          <a:effectRef idx="1">
            <a:schemeClr val="accent6"/>
          </a:effectRef>
          <a:fontRef idx="minor">
            <a:schemeClr val="dk1"/>
          </a:fontRef>
        </p:style>
        <p:txBody>
          <a:bodyPr/>
          <a:lstStyle/>
          <a:p>
            <a:pPr algn="ctr"/>
            <a:r>
              <a:rPr lang="pt-BR" dirty="0" smtClean="0">
                <a:solidFill>
                  <a:schemeClr val="tx2"/>
                </a:solidFill>
                <a:latin typeface="Times New Roman" pitchFamily="18" charset="0"/>
                <a:cs typeface="Times New Roman" pitchFamily="18" charset="0"/>
              </a:rPr>
              <a:t>Em busca das primeiras civilizações</a:t>
            </a:r>
            <a:endParaRPr lang="pt-BR" dirty="0">
              <a:solidFill>
                <a:schemeClr val="tx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0" y="0"/>
            <a:ext cx="2143108" cy="1384995"/>
          </a:xfrm>
          <a:prstGeom prst="rect">
            <a:avLst/>
          </a:prstGeom>
        </p:spPr>
        <p:style>
          <a:lnRef idx="0">
            <a:scrgbClr r="0" g="0" b="0"/>
          </a:lnRef>
          <a:fillRef idx="1003">
            <a:schemeClr val="lt2"/>
          </a:fillRef>
          <a:effectRef idx="0">
            <a:scrgbClr r="0" g="0" b="0"/>
          </a:effectRef>
          <a:fontRef idx="major"/>
        </p:style>
        <p:txBody>
          <a:bodyPr wrap="square" rtlCol="0">
            <a:spAutoFit/>
          </a:bodyPr>
          <a:lstStyle/>
          <a:p>
            <a:r>
              <a:rPr lang="pt-BR" sz="2800" dirty="0" smtClean="0">
                <a:latin typeface="Times New Roman" pitchFamily="18" charset="0"/>
                <a:cs typeface="Times New Roman" pitchFamily="18" charset="0"/>
              </a:rPr>
              <a:t>HEBREUS: O POVO DE DEUS</a:t>
            </a:r>
            <a:endParaRPr lang="pt-BR" sz="2800" dirty="0">
              <a:latin typeface="Times New Roman" pitchFamily="18" charset="0"/>
              <a:cs typeface="Times New Roman" pitchFamily="18" charset="0"/>
            </a:endParaRPr>
          </a:p>
        </p:txBody>
      </p:sp>
      <p:sp>
        <p:nvSpPr>
          <p:cNvPr id="6" name="CaixaDeTexto 5"/>
          <p:cNvSpPr txBox="1"/>
          <p:nvPr/>
        </p:nvSpPr>
        <p:spPr>
          <a:xfrm>
            <a:off x="2143108" y="210026"/>
            <a:ext cx="4071966" cy="6647974"/>
          </a:xfrm>
          <a:prstGeom prst="rect">
            <a:avLst/>
          </a:prstGeom>
          <a:noFill/>
        </p:spPr>
        <p:txBody>
          <a:bodyPr wrap="square" rtlCol="0">
            <a:spAutoFit/>
          </a:bodyPr>
          <a:lstStyle/>
          <a:p>
            <a:r>
              <a:rPr lang="pt-BR" sz="1600" dirty="0" smtClean="0">
                <a:solidFill>
                  <a:schemeClr val="accent3">
                    <a:lumMod val="75000"/>
                  </a:schemeClr>
                </a:solidFill>
                <a:latin typeface="Times New Roman" pitchFamily="18" charset="0"/>
                <a:cs typeface="Times New Roman" pitchFamily="18" charset="0"/>
              </a:rPr>
              <a:t>História:</a:t>
            </a:r>
            <a:r>
              <a:rPr lang="pt-BR" dirty="0" smtClean="0">
                <a:solidFill>
                  <a:schemeClr val="accent3">
                    <a:lumMod val="75000"/>
                  </a:schemeClr>
                </a:solidFill>
                <a:latin typeface="Times New Roman" pitchFamily="18" charset="0"/>
                <a:cs typeface="Times New Roman" pitchFamily="18" charset="0"/>
              </a:rPr>
              <a:t> </a:t>
            </a:r>
          </a:p>
          <a:p>
            <a:pPr algn="just"/>
            <a:r>
              <a:rPr lang="pt-BR" sz="1400" dirty="0" smtClean="0">
                <a:latin typeface="Times New Roman" pitchFamily="18" charset="0"/>
                <a:cs typeface="Times New Roman" pitchFamily="18" charset="0"/>
              </a:rPr>
              <a:t>Muito do que sabemos dos hebreus está escrito no Pentateuco, o Velho Testamento. Segundo consta seu primeiro líder  foi Abraão, que migrou da Caldeia para a terra prometida de Canaã na Palestina.</a:t>
            </a:r>
          </a:p>
          <a:p>
            <a:pPr algn="just"/>
            <a:r>
              <a:rPr lang="pt-BR" sz="1400" dirty="0" smtClean="0">
                <a:latin typeface="Times New Roman" pitchFamily="18" charset="0"/>
                <a:cs typeface="Times New Roman" pitchFamily="18" charset="0"/>
              </a:rPr>
              <a:t>Abrão, ao lado de seus herdeiros Isaac e Jacó seriam os primeiros patriarcas (chefes de clã).</a:t>
            </a:r>
          </a:p>
          <a:p>
            <a:pPr algn="just"/>
            <a:r>
              <a:rPr lang="pt-BR" sz="1400" dirty="0" smtClean="0">
                <a:latin typeface="Times New Roman" pitchFamily="18" charset="0"/>
                <a:cs typeface="Times New Roman" pitchFamily="18" charset="0"/>
              </a:rPr>
              <a:t>Os 12 filhos do último, depois chamado de Israel, foram  os líderes das doze tribos desse povo. </a:t>
            </a:r>
          </a:p>
          <a:p>
            <a:pPr algn="just"/>
            <a:r>
              <a:rPr lang="pt-BR" sz="1400" dirty="0" smtClean="0">
                <a:latin typeface="Times New Roman" pitchFamily="18" charset="0"/>
                <a:cs typeface="Times New Roman" pitchFamily="18" charset="0"/>
              </a:rPr>
              <a:t>Sua história pode ser assim resumida: </a:t>
            </a:r>
          </a:p>
          <a:p>
            <a:pPr algn="just"/>
            <a:r>
              <a:rPr lang="pt-BR" sz="1400" dirty="0" smtClean="0">
                <a:latin typeface="Times New Roman" pitchFamily="18" charset="0"/>
                <a:cs typeface="Times New Roman" pitchFamily="18" charset="0"/>
              </a:rPr>
              <a:t>*Chegada em Canaã e divisão em 12 tribos.</a:t>
            </a:r>
          </a:p>
          <a:p>
            <a:pPr algn="just"/>
            <a:r>
              <a:rPr lang="pt-BR" sz="1400" dirty="0" smtClean="0">
                <a:latin typeface="Times New Roman" pitchFamily="18" charset="0"/>
                <a:cs typeface="Times New Roman" pitchFamily="18" charset="0"/>
              </a:rPr>
              <a:t>*Partida para Egito e posterior escravidão.</a:t>
            </a:r>
          </a:p>
          <a:p>
            <a:pPr algn="just"/>
            <a:r>
              <a:rPr lang="pt-BR" sz="1400" dirty="0" smtClean="0">
                <a:latin typeface="Times New Roman" pitchFamily="18" charset="0"/>
                <a:cs typeface="Times New Roman" pitchFamily="18" charset="0"/>
              </a:rPr>
              <a:t>*Êxodo sob a liderança de Moisés e depois Josué (10 mandamentos).</a:t>
            </a:r>
          </a:p>
          <a:p>
            <a:pPr algn="just"/>
            <a:r>
              <a:rPr lang="pt-BR" sz="1400" dirty="0" smtClean="0">
                <a:latin typeface="Times New Roman" pitchFamily="18" charset="0"/>
                <a:cs typeface="Times New Roman" pitchFamily="18" charset="0"/>
              </a:rPr>
              <a:t>*Ocupação de Jericó e domínio dos Juízes, chefes guerreiros e interpretes das leis de Deus (Gideão, Sansão e Samuel). Combate aos filisteus.</a:t>
            </a:r>
          </a:p>
          <a:p>
            <a:pPr algn="just"/>
            <a:r>
              <a:rPr lang="pt-BR" sz="1400" dirty="0" smtClean="0">
                <a:latin typeface="Times New Roman" pitchFamily="18" charset="0"/>
                <a:cs typeface="Times New Roman" pitchFamily="18" charset="0"/>
              </a:rPr>
              <a:t>*União das tribos com Saul e depois David -  primeiros reis do reino de Israel.</a:t>
            </a:r>
          </a:p>
          <a:p>
            <a:pPr algn="just"/>
            <a:r>
              <a:rPr lang="pt-BR" sz="1400" dirty="0" smtClean="0">
                <a:latin typeface="Times New Roman" pitchFamily="18" charset="0"/>
                <a:cs typeface="Times New Roman" pitchFamily="18" charset="0"/>
              </a:rPr>
              <a:t>*Estado centralizado sob o domínio de Salomão, filho de David.</a:t>
            </a:r>
          </a:p>
          <a:p>
            <a:pPr algn="just"/>
            <a:r>
              <a:rPr lang="pt-BR" sz="1400" dirty="0" smtClean="0">
                <a:latin typeface="Times New Roman" pitchFamily="18" charset="0"/>
                <a:cs typeface="Times New Roman" pitchFamily="18" charset="0"/>
              </a:rPr>
              <a:t>*Cisma hebraico: reinos de Judá e Israel.</a:t>
            </a:r>
          </a:p>
          <a:p>
            <a:pPr algn="just"/>
            <a:r>
              <a:rPr lang="pt-BR" sz="1400" dirty="0" smtClean="0">
                <a:latin typeface="Times New Roman" pitchFamily="18" charset="0"/>
                <a:cs typeface="Times New Roman" pitchFamily="18" charset="0"/>
              </a:rPr>
              <a:t>*Cativeiro na Babilônia e posterior retorno a terra prometida.</a:t>
            </a:r>
          </a:p>
          <a:p>
            <a:pPr algn="just"/>
            <a:r>
              <a:rPr lang="pt-BR" sz="1400" dirty="0" smtClean="0">
                <a:latin typeface="Times New Roman" pitchFamily="18" charset="0"/>
                <a:cs typeface="Times New Roman" pitchFamily="18" charset="0"/>
              </a:rPr>
              <a:t>*Domínio romano em a partir de 66 – 63 ªC.</a:t>
            </a:r>
          </a:p>
          <a:p>
            <a:pPr algn="just"/>
            <a:r>
              <a:rPr lang="pt-BR" sz="1400" dirty="0" smtClean="0">
                <a:latin typeface="Times New Roman" pitchFamily="18" charset="0"/>
                <a:cs typeface="Times New Roman" pitchFamily="18" charset="0"/>
              </a:rPr>
              <a:t>*Guerra Judaica e destruição de Jerusalém em 70 D.C.</a:t>
            </a:r>
          </a:p>
          <a:p>
            <a:pPr algn="just"/>
            <a:r>
              <a:rPr lang="pt-BR" sz="1400" dirty="0" smtClean="0">
                <a:latin typeface="Times New Roman" pitchFamily="18" charset="0"/>
                <a:cs typeface="Times New Roman" pitchFamily="18" charset="0"/>
              </a:rPr>
              <a:t>*Diáspora hebraica em 135 D.C.</a:t>
            </a:r>
          </a:p>
          <a:p>
            <a:endParaRPr lang="pt-BR" sz="1400" dirty="0" smtClean="0">
              <a:latin typeface="Times New Roman" pitchFamily="18" charset="0"/>
              <a:cs typeface="Times New Roman" pitchFamily="18" charset="0"/>
            </a:endParaRPr>
          </a:p>
          <a:p>
            <a:endParaRPr lang="pt-BR" sz="1600" dirty="0">
              <a:latin typeface="Times New Roman" pitchFamily="18" charset="0"/>
              <a:cs typeface="Times New Roman" pitchFamily="18" charset="0"/>
            </a:endParaRPr>
          </a:p>
        </p:txBody>
      </p:sp>
      <p:sp>
        <p:nvSpPr>
          <p:cNvPr id="4" name="CaixaDeTexto 3"/>
          <p:cNvSpPr txBox="1"/>
          <p:nvPr/>
        </p:nvSpPr>
        <p:spPr>
          <a:xfrm>
            <a:off x="6215074" y="285728"/>
            <a:ext cx="2714644" cy="6370975"/>
          </a:xfrm>
          <a:prstGeom prst="rect">
            <a:avLst/>
          </a:prstGeom>
          <a:noFill/>
        </p:spPr>
        <p:txBody>
          <a:bodyPr wrap="square" rtlCol="0">
            <a:spAutoFit/>
          </a:bodyPr>
          <a:lstStyle/>
          <a:p>
            <a:r>
              <a:rPr lang="pt-BR" sz="1600" dirty="0" smtClean="0">
                <a:solidFill>
                  <a:schemeClr val="accent3">
                    <a:lumMod val="75000"/>
                  </a:schemeClr>
                </a:solidFill>
                <a:latin typeface="Times New Roman" pitchFamily="18" charset="0"/>
                <a:cs typeface="Times New Roman" pitchFamily="18" charset="0"/>
              </a:rPr>
              <a:t>Cultura e sociedade:</a:t>
            </a:r>
          </a:p>
          <a:p>
            <a:r>
              <a:rPr lang="pt-BR" sz="1400" dirty="0" smtClean="0">
                <a:latin typeface="Times New Roman" pitchFamily="18" charset="0"/>
                <a:cs typeface="Times New Roman" pitchFamily="18" charset="0"/>
              </a:rPr>
              <a:t>O que sabemos dos hebreus está na Bíblia. Sua organização social baseava-se no clã e depois nas doze tribos sob a autoridade dos dez mandamentos de Deus. Os hebreus podiam ter escravos e eram pastores, agricultores, artesãos e comerciantes. Seu apogeu foi sob o reino de Salomão, filho de David. Ele governou de 966 ªC a 933 ªC e seu reinado caracterizou--se pelo comércio e tratados com fenícios e egípcios. Foi Salomão o responsável pela construção do Templo de Jerusalém, aonde seriam guardadas as Tábuas das Leis entregues a Moisés em 1250 ªC. Após o nascimento de Jesus, muitos hebreus passaram a seguir a doutrina daquele que dizia ser o esperado messias, uma dissidência judaica que mais tarde se tornaria uma nova religião. Assim, a grande contribuição desse povo foi o desenvolvimento de uma religião fundada no monoteísmo sob fortes preceitos morais.</a:t>
            </a:r>
            <a:endParaRPr lang="pt-B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85720" y="714356"/>
            <a:ext cx="4786378" cy="5786199"/>
          </a:xfrm>
          <a:prstGeom prst="rect">
            <a:avLst/>
          </a:prstGeom>
          <a:noFill/>
        </p:spPr>
        <p:txBody>
          <a:bodyPr wrap="square" rtlCol="0">
            <a:spAutoFit/>
          </a:bodyPr>
          <a:lstStyle/>
          <a:p>
            <a:pPr algn="just"/>
            <a:r>
              <a:rPr lang="pt-BR" b="1" dirty="0" smtClean="0">
                <a:latin typeface="Times New Roman" pitchFamily="18" charset="0"/>
                <a:cs typeface="Times New Roman" pitchFamily="18" charset="0"/>
              </a:rPr>
              <a:t>Fenícios:</a:t>
            </a:r>
          </a:p>
          <a:p>
            <a:pPr algn="just"/>
            <a:r>
              <a:rPr lang="pt-BR" sz="1600" dirty="0" smtClean="0">
                <a:latin typeface="Times New Roman" pitchFamily="18" charset="0"/>
                <a:cs typeface="Times New Roman" pitchFamily="18" charset="0"/>
              </a:rPr>
              <a:t>Esse povo organizou-se em cidades-estados independentes como Biblos (produtora de papel, de onde provém o nome Bíblia), Sídon e Tiro (ambas aliadas do Egito durante o médio e o novo Império). Era comum aos fenícios criarem colônias distantes, como a famosa Cartago, fundada em 814 ªC por uma princesa de Tiro. Os fenícios foram os mais eficientes marinheiros da antiguidade, sendo suas cidades comandadas por uma elite mercantil. Eram politeístas e adoravam vários deuses distintos como a Grande Mãe, o deus Baal (palavra hebraica que significa senhor), a deusa da fertilidade Astarte e seu amante Adônis, deus da vegetação, do renascimento, da vida e da morte.</a:t>
            </a:r>
          </a:p>
          <a:p>
            <a:pPr algn="just"/>
            <a:r>
              <a:rPr lang="pt-BR" sz="1600" dirty="0" smtClean="0">
                <a:latin typeface="Times New Roman" pitchFamily="18" charset="0"/>
                <a:cs typeface="Times New Roman" pitchFamily="18" charset="0"/>
              </a:rPr>
              <a:t>Chama atenção alguns fatos da história desse povo, como o cerco de Tiro de treze anos por Nabucodonosor e depois outro cerco a cidade em 332 ªC por Alexandre. Além disso temos a viagem encomendada no ano 600 ªC pelo Faraó do Egito, Necau II, para que os fenícios circundassem o continente da África.</a:t>
            </a:r>
          </a:p>
          <a:p>
            <a:pPr algn="just"/>
            <a:r>
              <a:rPr lang="pt-BR" sz="1600" dirty="0" smtClean="0">
                <a:latin typeface="Times New Roman" pitchFamily="18" charset="0"/>
                <a:cs typeface="Times New Roman" pitchFamily="18" charset="0"/>
              </a:rPr>
              <a:t>Mas o principal legado desse povo foi seu alfabeto fonético de 22 letras que, incorporado pelos gregos serviu de base para o alfabeto ocidental atual.</a:t>
            </a:r>
            <a:endParaRPr lang="pt-BR" sz="1600" dirty="0">
              <a:latin typeface="Times New Roman" pitchFamily="18" charset="0"/>
              <a:cs typeface="Times New Roman" pitchFamily="18" charset="0"/>
            </a:endParaRPr>
          </a:p>
        </p:txBody>
      </p:sp>
      <p:sp>
        <p:nvSpPr>
          <p:cNvPr id="15" name="Título 14"/>
          <p:cNvSpPr>
            <a:spLocks noGrp="1"/>
          </p:cNvSpPr>
          <p:nvPr>
            <p:ph type="title"/>
          </p:nvPr>
        </p:nvSpPr>
        <p:spPr>
          <a:xfrm>
            <a:off x="428596" y="0"/>
            <a:ext cx="3810000" cy="500042"/>
          </a:xfrm>
        </p:spPr>
        <p:txBody>
          <a:bodyPr>
            <a:normAutofit fontScale="90000"/>
          </a:bodyPr>
          <a:lstStyle/>
          <a:p>
            <a:pPr algn="ctr"/>
            <a:r>
              <a:rPr lang="pt-BR" sz="1800" b="0" dirty="0" smtClean="0">
                <a:latin typeface="Times New Roman" pitchFamily="18" charset="0"/>
                <a:cs typeface="Times New Roman" pitchFamily="18" charset="0"/>
              </a:rPr>
              <a:t>Marinheiros e comerciantes:</a:t>
            </a:r>
            <a:endParaRPr lang="pt-BR" sz="1800" b="0" dirty="0">
              <a:latin typeface="Times New Roman" pitchFamily="18" charset="0"/>
              <a:cs typeface="Times New Roman" pitchFamily="18" charset="0"/>
            </a:endParaRPr>
          </a:p>
        </p:txBody>
      </p:sp>
      <p:pic>
        <p:nvPicPr>
          <p:cNvPr id="9" name="Imagem 8" descr="Phoenician.jpg"/>
          <p:cNvPicPr>
            <a:picLocks noChangeAspect="1"/>
          </p:cNvPicPr>
          <p:nvPr/>
        </p:nvPicPr>
        <p:blipFill>
          <a:blip r:embed="rId2"/>
          <a:stretch>
            <a:fillRect/>
          </a:stretch>
        </p:blipFill>
        <p:spPr>
          <a:xfrm>
            <a:off x="5357818" y="4500570"/>
            <a:ext cx="3595686" cy="2117724"/>
          </a:xfrm>
          <a:prstGeom prst="rect">
            <a:avLst/>
          </a:prstGeom>
        </p:spPr>
      </p:pic>
      <p:pic>
        <p:nvPicPr>
          <p:cNvPr id="10" name="Imagem 9" descr="phoenician-alphabet.jpeg"/>
          <p:cNvPicPr>
            <a:picLocks noChangeAspect="1"/>
          </p:cNvPicPr>
          <p:nvPr/>
        </p:nvPicPr>
        <p:blipFill>
          <a:blip r:embed="rId3"/>
          <a:stretch>
            <a:fillRect/>
          </a:stretch>
        </p:blipFill>
        <p:spPr>
          <a:xfrm>
            <a:off x="5357818" y="500042"/>
            <a:ext cx="3571900" cy="378621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ço Reservado para Conteúdo 6" descr="Imp%E9rio%20Persa.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638"/>
            <a:ext cx="7498080" cy="511156"/>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pt-BR" sz="2400" dirty="0" smtClean="0">
                <a:latin typeface="Times New Roman" pitchFamily="18" charset="0"/>
                <a:cs typeface="Times New Roman" pitchFamily="18" charset="0"/>
              </a:rPr>
              <a:t>O grande Império do Oriente Próximo</a:t>
            </a:r>
            <a:endParaRPr lang="pt-BR" sz="2400"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1214414" y="1000108"/>
            <a:ext cx="7719274" cy="5572164"/>
          </a:xfrm>
        </p:spPr>
        <p:txBody>
          <a:bodyPr>
            <a:normAutofit fontScale="92500" lnSpcReduction="20000"/>
          </a:bodyPr>
          <a:lstStyle/>
          <a:p>
            <a:pPr algn="just"/>
            <a:r>
              <a:rPr lang="pt-BR" sz="1500" b="1" dirty="0" smtClean="0">
                <a:latin typeface="Times New Roman" pitchFamily="18" charset="0"/>
                <a:cs typeface="Times New Roman" pitchFamily="18" charset="0"/>
              </a:rPr>
              <a:t>História Política</a:t>
            </a:r>
          </a:p>
          <a:p>
            <a:pPr algn="just"/>
            <a:r>
              <a:rPr lang="pt-BR" sz="1500" dirty="0" smtClean="0">
                <a:latin typeface="Times New Roman" pitchFamily="18" charset="0"/>
                <a:cs typeface="Times New Roman" pitchFamily="18" charset="0"/>
              </a:rPr>
              <a:t>A Pérsia foi unificada pelo rei Ciro I (559-529 ªC) que submeteu os povos vizinhos; os medos. Ele conquistou a Mesopotâmia, a Palestina, a Fenícia, chegando a Ásia Menor e a Índia. O Império, ao invés de submeter completamente seus súditos aliava-se as elites locais para conseguir estabilidade.</a:t>
            </a:r>
          </a:p>
          <a:p>
            <a:pPr algn="just"/>
            <a:r>
              <a:rPr lang="pt-BR" sz="1500" dirty="0" smtClean="0">
                <a:latin typeface="Times New Roman" pitchFamily="18" charset="0"/>
                <a:cs typeface="Times New Roman" pitchFamily="18" charset="0"/>
              </a:rPr>
              <a:t>Sucedido por Cambises, seu filho, o Império conquista o Egito (525 ªC). Esse rei deu início a um período de centralização autoritária e submissão dos povos conquistados.</a:t>
            </a:r>
          </a:p>
          <a:p>
            <a:pPr algn="just"/>
            <a:r>
              <a:rPr lang="pt-BR" sz="1500" dirty="0" smtClean="0">
                <a:latin typeface="Times New Roman" pitchFamily="18" charset="0"/>
                <a:cs typeface="Times New Roman" pitchFamily="18" charset="0"/>
              </a:rPr>
              <a:t>Depois veio o auge do Império sob as ordens de Dario I. Ele dividiu o território do Império em províncias, as chamadas satrápias. Os governadores eram os sátrapas, encarregados de cobranças e pagamento de impostos, sendo fiscalizados por inspetores oficiais do estado, os “olhos e ouvidos do Imperador”. Foi durante a administração de Dario que muitas estradas foram construídas, ligando centros urbanos como Susa, Pasárgada, Persépolis e Sardes, garantia do comércio, do sistema de correios, bem como a eficiente mobilização das tropas. Além disso o Imperador implantou uma unidade monetária chamada dárico</a:t>
            </a:r>
            <a:r>
              <a:rPr lang="pt-BR" sz="1500" b="1" dirty="0" smtClean="0">
                <a:latin typeface="Times New Roman" pitchFamily="18" charset="0"/>
                <a:cs typeface="Times New Roman" pitchFamily="18" charset="0"/>
              </a:rPr>
              <a:t>.</a:t>
            </a:r>
          </a:p>
          <a:p>
            <a:pPr algn="just"/>
            <a:r>
              <a:rPr lang="pt-BR" sz="1500" b="1" dirty="0" smtClean="0">
                <a:latin typeface="Times New Roman" pitchFamily="18" charset="0"/>
                <a:cs typeface="Times New Roman" pitchFamily="18" charset="0"/>
              </a:rPr>
              <a:t>Características</a:t>
            </a:r>
            <a:r>
              <a:rPr lang="pt-BR" sz="1500" dirty="0" smtClean="0">
                <a:latin typeface="Times New Roman" pitchFamily="18" charset="0"/>
                <a:cs typeface="Times New Roman" pitchFamily="18" charset="0"/>
              </a:rPr>
              <a:t> </a:t>
            </a:r>
          </a:p>
          <a:p>
            <a:pPr algn="just"/>
            <a:r>
              <a:rPr lang="pt-BR" sz="1500" dirty="0" smtClean="0">
                <a:latin typeface="Times New Roman" pitchFamily="18" charset="0"/>
                <a:cs typeface="Times New Roman" pitchFamily="18" charset="0"/>
              </a:rPr>
              <a:t>Comércio realizado pelos povos subjugados, tais como mesopotâmicos, fenícios e hebreus</a:t>
            </a:r>
          </a:p>
          <a:p>
            <a:pPr algn="just"/>
            <a:r>
              <a:rPr lang="pt-BR" sz="1500" dirty="0" smtClean="0">
                <a:latin typeface="Times New Roman" pitchFamily="18" charset="0"/>
                <a:cs typeface="Times New Roman" pitchFamily="18" charset="0"/>
              </a:rPr>
              <a:t>Sátrapas e sacerdotes eram a sustentação do estado centralizado.</a:t>
            </a:r>
          </a:p>
          <a:p>
            <a:pPr algn="just"/>
            <a:r>
              <a:rPr lang="pt-BR" sz="1500" dirty="0" smtClean="0">
                <a:latin typeface="Times New Roman" pitchFamily="18" charset="0"/>
                <a:cs typeface="Times New Roman" pitchFamily="18" charset="0"/>
              </a:rPr>
              <a:t>Domínio imperial garantido pelo exército, incluindo-se os Mil Imortais, a guarda pessoal do Imperador. Mesmo assim Dario I e depois, seu sucessor, Xerxes fracassaram em conquistar a Grécia. Todo esse Império seria posteriormente conquistado por Alexandre, o Grande.</a:t>
            </a:r>
          </a:p>
          <a:p>
            <a:pPr algn="just"/>
            <a:r>
              <a:rPr lang="pt-BR" sz="1500" dirty="0" smtClean="0">
                <a:latin typeface="Times New Roman" pitchFamily="18" charset="0"/>
                <a:cs typeface="Times New Roman" pitchFamily="18" charset="0"/>
              </a:rPr>
              <a:t>Os persas adotaram elementos culturais externos como a escrita cuneiforme dos sumérios.</a:t>
            </a:r>
          </a:p>
          <a:p>
            <a:pPr algn="just"/>
            <a:r>
              <a:rPr lang="pt-BR" sz="1500" dirty="0" smtClean="0">
                <a:latin typeface="Times New Roman" pitchFamily="18" charset="0"/>
                <a:cs typeface="Times New Roman" pitchFamily="18" charset="0"/>
              </a:rPr>
              <a:t>Uma forma de religião começou a ser praticada no Império, a partir de princípios dualistas entre duas divindades, uma do bem (Ormuz-Mazda) outra do mal (Arimâ). O Imperador seria o representante do bem na terra, lutando contra o mal por meio do expansionismo imperial. Os princípios dessa religião, que previa, inclusive a vinda de um messias estavam no livro sagrado </a:t>
            </a:r>
            <a:r>
              <a:rPr lang="pt-BR" sz="1500" i="1" dirty="0" smtClean="0">
                <a:latin typeface="Times New Roman" pitchFamily="18" charset="0"/>
                <a:cs typeface="Times New Roman" pitchFamily="18" charset="0"/>
              </a:rPr>
              <a:t>Zend-Avesta</a:t>
            </a:r>
            <a:r>
              <a:rPr lang="pt-BR" sz="1500" dirty="0" smtClean="0">
                <a:latin typeface="Times New Roman" pitchFamily="18" charset="0"/>
                <a:cs typeface="Times New Roman" pitchFamily="18" charset="0"/>
              </a:rPr>
              <a:t>, escrito por um certo Zoroastro, ou </a:t>
            </a:r>
            <a:r>
              <a:rPr lang="pt-BR" sz="1500" dirty="0" err="1" smtClean="0">
                <a:latin typeface="Times New Roman" pitchFamily="18" charset="0"/>
                <a:cs typeface="Times New Roman" pitchFamily="18" charset="0"/>
              </a:rPr>
              <a:t>Zaratrusta</a:t>
            </a:r>
            <a:r>
              <a:rPr lang="pt-BR" sz="1500" dirty="0" smtClean="0">
                <a:latin typeface="Times New Roman" pitchFamily="18" charset="0"/>
                <a:cs typeface="Times New Roman" pitchFamily="18" charset="0"/>
              </a:rPr>
              <a:t>, por isso o nome de zoroastrismo dado a essas práticas religiosas</a:t>
            </a:r>
            <a:r>
              <a:rPr lang="pt-BR" sz="1400" dirty="0" smtClean="0">
                <a:latin typeface="Times New Roman" pitchFamily="18" charset="0"/>
                <a:cs typeface="Times New Roman" pitchFamily="18" charset="0"/>
              </a:rPr>
              <a:t>. </a:t>
            </a:r>
            <a:endParaRPr lang="pt-B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59" y="285729"/>
            <a:ext cx="4000528" cy="785818"/>
          </a:xfrm>
        </p:spPr>
        <p:style>
          <a:lnRef idx="2">
            <a:schemeClr val="accent1"/>
          </a:lnRef>
          <a:fillRef idx="1">
            <a:schemeClr val="lt1"/>
          </a:fillRef>
          <a:effectRef idx="0">
            <a:schemeClr val="accent1"/>
          </a:effectRef>
          <a:fontRef idx="minor">
            <a:schemeClr val="dk1"/>
          </a:fontRef>
        </p:style>
        <p:txBody>
          <a:bodyPr>
            <a:normAutofit/>
          </a:bodyPr>
          <a:lstStyle/>
          <a:p>
            <a:pPr algn="ctr"/>
            <a:r>
              <a:rPr lang="pt-BR" sz="2400" dirty="0" smtClean="0">
                <a:solidFill>
                  <a:schemeClr val="accent2">
                    <a:lumMod val="60000"/>
                    <a:lumOff val="40000"/>
                  </a:schemeClr>
                </a:solidFill>
                <a:latin typeface="Times New Roman" pitchFamily="18" charset="0"/>
                <a:cs typeface="Times New Roman" pitchFamily="18" charset="0"/>
              </a:rPr>
              <a:t> </a:t>
            </a:r>
            <a:r>
              <a:rPr lang="pt-BR" sz="2400" dirty="0" smtClean="0">
                <a:solidFill>
                  <a:schemeClr val="tx1"/>
                </a:solidFill>
                <a:latin typeface="Times New Roman" pitchFamily="18" charset="0"/>
                <a:cs typeface="Times New Roman" pitchFamily="18" charset="0"/>
              </a:rPr>
              <a:t>Do oriente ao ocidente</a:t>
            </a:r>
            <a:endParaRPr lang="pt-BR" sz="2400" dirty="0">
              <a:solidFill>
                <a:schemeClr val="tx1"/>
              </a:solidFill>
              <a:latin typeface="Times New Roman" pitchFamily="18" charset="0"/>
              <a:cs typeface="Times New Roman" pitchFamily="18" charset="0"/>
            </a:endParaRPr>
          </a:p>
        </p:txBody>
      </p:sp>
      <p:sp>
        <p:nvSpPr>
          <p:cNvPr id="5" name="Espaço Reservado para Texto 4"/>
          <p:cNvSpPr>
            <a:spLocks noGrp="1"/>
          </p:cNvSpPr>
          <p:nvPr>
            <p:ph type="body" idx="2"/>
          </p:nvPr>
        </p:nvSpPr>
        <p:spPr>
          <a:xfrm>
            <a:off x="357159" y="1071546"/>
            <a:ext cx="4000528" cy="698500"/>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ctr"/>
            <a:r>
              <a:rPr lang="pt-BR" sz="2000" dirty="0" smtClean="0">
                <a:solidFill>
                  <a:schemeClr val="tx1"/>
                </a:solidFill>
                <a:latin typeface="Times New Roman" pitchFamily="18" charset="0"/>
                <a:cs typeface="Times New Roman" pitchFamily="18" charset="0"/>
              </a:rPr>
              <a:t>Mais do que uma delimitação geográfica, uma definição cultural</a:t>
            </a:r>
            <a:endParaRPr lang="pt-BR" sz="2000" dirty="0">
              <a:solidFill>
                <a:schemeClr val="tx1"/>
              </a:solidFill>
              <a:latin typeface="Times New Roman" pitchFamily="18" charset="0"/>
              <a:cs typeface="Times New Roman" pitchFamily="18" charset="0"/>
            </a:endParaRPr>
          </a:p>
        </p:txBody>
      </p:sp>
      <p:sp>
        <p:nvSpPr>
          <p:cNvPr id="4" name="Espaço Reservado para Conteúdo 3"/>
          <p:cNvSpPr>
            <a:spLocks noGrp="1"/>
          </p:cNvSpPr>
          <p:nvPr>
            <p:ph sz="half" idx="1"/>
          </p:nvPr>
        </p:nvSpPr>
        <p:spPr>
          <a:xfrm>
            <a:off x="357157" y="1785928"/>
            <a:ext cx="8501123" cy="4572032"/>
          </a:xfrm>
        </p:spPr>
        <p:style>
          <a:lnRef idx="2">
            <a:schemeClr val="accent1"/>
          </a:lnRef>
          <a:fillRef idx="1">
            <a:schemeClr val="lt1"/>
          </a:fillRef>
          <a:effectRef idx="0">
            <a:schemeClr val="accent1"/>
          </a:effectRef>
          <a:fontRef idx="minor">
            <a:schemeClr val="dk1"/>
          </a:fontRef>
        </p:style>
        <p:txBody>
          <a:bodyPr>
            <a:normAutofit/>
          </a:bodyPr>
          <a:lstStyle/>
          <a:p>
            <a:pPr algn="ctr"/>
            <a:r>
              <a:rPr lang="pt-BR" sz="2800" dirty="0" smtClean="0">
                <a:solidFill>
                  <a:schemeClr val="tx1"/>
                </a:solidFill>
                <a:latin typeface="Times New Roman" pitchFamily="18" charset="0"/>
                <a:cs typeface="Times New Roman" pitchFamily="18" charset="0"/>
              </a:rPr>
              <a:t>Civilização</a:t>
            </a:r>
          </a:p>
          <a:p>
            <a:pPr algn="just">
              <a:buFont typeface="Arial" charset="0"/>
              <a:buChar char="•"/>
            </a:pPr>
            <a:r>
              <a:rPr lang="pt-BR" sz="1500" b="1" dirty="0" smtClean="0">
                <a:solidFill>
                  <a:schemeClr val="tx1">
                    <a:lumMod val="75000"/>
                    <a:lumOff val="25000"/>
                  </a:schemeClr>
                </a:solidFill>
                <a:latin typeface="Times New Roman" pitchFamily="18" charset="0"/>
                <a:cs typeface="Times New Roman" pitchFamily="18" charset="0"/>
              </a:rPr>
              <a:t>Durante muito tempo os povos conquistados pelos europeus após as grandes navegações do século XIV foram considerados incivilizados, como se apresentassem um grau inferior de cultura.</a:t>
            </a:r>
          </a:p>
          <a:p>
            <a:pPr algn="just">
              <a:buFont typeface="Arial" charset="0"/>
              <a:buChar char="•"/>
            </a:pPr>
            <a:r>
              <a:rPr lang="pt-BR" sz="1500" b="1" dirty="0" smtClean="0">
                <a:solidFill>
                  <a:schemeClr val="tx1">
                    <a:lumMod val="75000"/>
                    <a:lumOff val="25000"/>
                  </a:schemeClr>
                </a:solidFill>
                <a:latin typeface="Times New Roman" pitchFamily="18" charset="0"/>
                <a:cs typeface="Times New Roman" pitchFamily="18" charset="0"/>
              </a:rPr>
              <a:t>Nos dias atuais, o termo perdeu seu sentido evolucionista, de um estágio superior aos demais estágios culturais.</a:t>
            </a:r>
          </a:p>
          <a:p>
            <a:pPr algn="just">
              <a:buFont typeface="Arial" charset="0"/>
              <a:buChar char="•"/>
            </a:pPr>
            <a:r>
              <a:rPr lang="pt-BR" sz="1500" b="1" dirty="0" smtClean="0">
                <a:solidFill>
                  <a:schemeClr val="tx1">
                    <a:lumMod val="75000"/>
                    <a:lumOff val="25000"/>
                  </a:schemeClr>
                </a:solidFill>
                <a:latin typeface="Times New Roman" pitchFamily="18" charset="0"/>
                <a:cs typeface="Times New Roman" pitchFamily="18" charset="0"/>
              </a:rPr>
              <a:t>É comum utilizarmos o termo como a representação de sociedades citadinas, com regras estabelecidas, organização política formal, administração centralizada, burocracia, funcionários públicos, uma religião oficial e um sistema de escrita.</a:t>
            </a:r>
          </a:p>
          <a:p>
            <a:pPr algn="just">
              <a:buFont typeface="Arial" charset="0"/>
              <a:buChar char="•"/>
            </a:pPr>
            <a:r>
              <a:rPr lang="pt-BR" sz="1500" b="1" dirty="0" smtClean="0">
                <a:solidFill>
                  <a:schemeClr val="tx1">
                    <a:lumMod val="75000"/>
                    <a:lumOff val="25000"/>
                  </a:schemeClr>
                </a:solidFill>
                <a:latin typeface="Times New Roman" pitchFamily="18" charset="0"/>
                <a:cs typeface="Times New Roman" pitchFamily="18" charset="0"/>
              </a:rPr>
              <a:t>Assim, as primeiras civilizações seriam aquelas comunidades que possuíam todos esses elementos, agrupando-se em torno dos grandes rios da África e do Crescente Fértil, como o Nilo, o Tigres, o Eufrates, o Jordão, entre outros. </a:t>
            </a:r>
          </a:p>
          <a:p>
            <a:pPr algn="just">
              <a:buFont typeface="Arial" charset="0"/>
              <a:buChar char="•"/>
            </a:pPr>
            <a:r>
              <a:rPr lang="pt-BR" sz="1500" b="1" dirty="0" smtClean="0">
                <a:solidFill>
                  <a:schemeClr val="tx1">
                    <a:lumMod val="75000"/>
                    <a:lumOff val="25000"/>
                  </a:schemeClr>
                </a:solidFill>
                <a:latin typeface="Times New Roman" pitchFamily="18" charset="0"/>
                <a:cs typeface="Times New Roman" pitchFamily="18" charset="0"/>
              </a:rPr>
              <a:t>Mas é importante ressaltar que ao falarmos de civilizações antigas, vamos nos restringir a aquelas que de alguma forma influenciaram nossa própria cultura. Mais que uma delimitação geográfica, trata-se aqui de uma definição cultural. Assim, ao fazermos parte da chamada cultura cristã ocidental moderna, estamos de alguma forma vinculados a história cultural das civilizações do oriente próximo (Egito, Mesopotâmia, Pérsia, Fenícia e Palestina dos Hebreus), sem falar nas duas grandes civilizações ocidentais da antiguidade: Grécia e Roma. </a:t>
            </a:r>
          </a:p>
          <a:p>
            <a:pPr algn="ctr">
              <a:buNone/>
            </a:pPr>
            <a:endParaRPr lang="pt-BR" sz="1600" dirty="0">
              <a:solidFill>
                <a:schemeClr val="tx1">
                  <a:lumMod val="75000"/>
                  <a:lumOff val="25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28728" y="214290"/>
            <a:ext cx="7498080" cy="57150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pt-BR" sz="4000" dirty="0" smtClean="0">
                <a:solidFill>
                  <a:schemeClr val="tx1"/>
                </a:solidFill>
                <a:latin typeface="Times New Roman" pitchFamily="18" charset="0"/>
                <a:cs typeface="Times New Roman" pitchFamily="18" charset="0"/>
              </a:rPr>
              <a:t>Egito Antigo</a:t>
            </a:r>
            <a:endParaRPr lang="pt-BR" sz="4000" dirty="0">
              <a:solidFill>
                <a:schemeClr val="tx1"/>
              </a:solidFill>
              <a:latin typeface="Times New Roman" pitchFamily="18" charset="0"/>
              <a:cs typeface="Times New Roman" pitchFamily="18" charset="0"/>
            </a:endParaRPr>
          </a:p>
        </p:txBody>
      </p:sp>
      <p:pic>
        <p:nvPicPr>
          <p:cNvPr id="1035" name="Picture 11" descr="C:\Arquivos de programas\Microsoft Office\MEDIA\OFFICE12\Lines\BD21334_.gif"/>
          <p:cNvPicPr>
            <a:picLocks noChangeAspect="1" noChangeArrowheads="1"/>
          </p:cNvPicPr>
          <p:nvPr/>
        </p:nvPicPr>
        <p:blipFill>
          <a:blip r:embed="rId2"/>
          <a:srcRect/>
          <a:stretch>
            <a:fillRect/>
          </a:stretch>
        </p:blipFill>
        <p:spPr bwMode="auto">
          <a:xfrm>
            <a:off x="1428728" y="1000108"/>
            <a:ext cx="4381500" cy="95250"/>
          </a:xfrm>
          <a:prstGeom prst="rect">
            <a:avLst/>
          </a:prstGeom>
          <a:noFill/>
        </p:spPr>
      </p:pic>
      <p:pic>
        <p:nvPicPr>
          <p:cNvPr id="1036" name="Picture 12" descr="C:\Arquivos de programas\Microsoft Office\MEDIA\OFFICE12\Lines\BD21334_.gif"/>
          <p:cNvPicPr>
            <a:picLocks noChangeAspect="1" noChangeArrowheads="1"/>
          </p:cNvPicPr>
          <p:nvPr/>
        </p:nvPicPr>
        <p:blipFill>
          <a:blip r:embed="rId2"/>
          <a:srcRect/>
          <a:stretch>
            <a:fillRect/>
          </a:stretch>
        </p:blipFill>
        <p:spPr bwMode="auto">
          <a:xfrm>
            <a:off x="1500166" y="6500834"/>
            <a:ext cx="4381500" cy="95250"/>
          </a:xfrm>
          <a:prstGeom prst="rect">
            <a:avLst/>
          </a:prstGeom>
          <a:noFill/>
        </p:spPr>
      </p:pic>
      <p:sp>
        <p:nvSpPr>
          <p:cNvPr id="15" name="CaixaDeTexto 14"/>
          <p:cNvSpPr txBox="1"/>
          <p:nvPr/>
        </p:nvSpPr>
        <p:spPr>
          <a:xfrm>
            <a:off x="1428728" y="1214422"/>
            <a:ext cx="7429552" cy="400110"/>
          </a:xfrm>
          <a:prstGeom prst="rect">
            <a:avLst/>
          </a:prstGeom>
          <a:noFill/>
        </p:spPr>
        <p:txBody>
          <a:bodyPr wrap="square" rtlCol="0">
            <a:spAutoFit/>
          </a:bodyPr>
          <a:lstStyle/>
          <a:p>
            <a:pPr algn="ctr"/>
            <a:r>
              <a:rPr lang="pt-BR" sz="2000" dirty="0" smtClean="0">
                <a:solidFill>
                  <a:schemeClr val="accent3">
                    <a:lumMod val="50000"/>
                  </a:schemeClr>
                </a:solidFill>
                <a:latin typeface="Times New Roman" pitchFamily="18" charset="0"/>
                <a:cs typeface="Times New Roman" pitchFamily="18" charset="0"/>
              </a:rPr>
              <a:t>FORMAÇÃO: PERÍODO PRÉ-DINÁSTICO</a:t>
            </a:r>
            <a:endParaRPr lang="pt-BR" sz="2000" dirty="0">
              <a:solidFill>
                <a:schemeClr val="accent3">
                  <a:lumMod val="50000"/>
                </a:schemeClr>
              </a:solidFill>
              <a:latin typeface="Times New Roman" pitchFamily="18" charset="0"/>
              <a:cs typeface="Times New Roman" pitchFamily="18" charset="0"/>
            </a:endParaRPr>
          </a:p>
        </p:txBody>
      </p:sp>
      <p:sp>
        <p:nvSpPr>
          <p:cNvPr id="17" name="CaixaDeTexto 16"/>
          <p:cNvSpPr txBox="1"/>
          <p:nvPr/>
        </p:nvSpPr>
        <p:spPr>
          <a:xfrm>
            <a:off x="1500166" y="1643050"/>
            <a:ext cx="4286280" cy="5262979"/>
          </a:xfrm>
          <a:prstGeom prst="rect">
            <a:avLst/>
          </a:prstGeom>
          <a:noFill/>
        </p:spPr>
        <p:txBody>
          <a:bodyPr wrap="square" rtlCol="0">
            <a:spAutoFit/>
          </a:bodyPr>
          <a:lstStyle/>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Comunidades instaladas próximas ao Nilo desde o neolítico.</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Cheias, transbordamento das águas e fertilidade da terra após a vazante.</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Organização em nomos. Construções de obras hidráulicas, como diques e canais para controle das cheias e cultivo agrícola.</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Expansão da atividade agrícola devido as obras de irrigação e drenagem.</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Formação de cidades e mais tarde de dois reinos - 3500 ªC: Alto Egito ao sul e Baixo Egito ao norte.</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 Unificação dos dois reinos sob o comando do primeiro Faraó, Menés (Narmer ou Men).</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Transformação dos nomarcas em funcionários do estado centralizado.</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Propriedade nominal da terra do Egito pelo Faraó, um Deus vivo, a própria personificação do Estado (monarquia teocrática).</a:t>
            </a:r>
          </a:p>
          <a:p>
            <a:pPr algn="just">
              <a:buFont typeface="Arial" charset="0"/>
              <a:buChar char="•"/>
            </a:pPr>
            <a:r>
              <a:rPr lang="pt-BR" sz="1400" b="1" dirty="0" smtClean="0">
                <a:solidFill>
                  <a:schemeClr val="accent3">
                    <a:lumMod val="50000"/>
                  </a:schemeClr>
                </a:solidFill>
                <a:latin typeface="Times New Roman" pitchFamily="18" charset="0"/>
                <a:cs typeface="Times New Roman" pitchFamily="18" charset="0"/>
              </a:rPr>
              <a:t>Identidade do Egito: aldeias, nomos e nobres. Viam a si mesmos como um mesmo povo (homens), sob domínio do Faraó, reencarnação de Horús, filho de Osíris e Ísis.</a:t>
            </a:r>
          </a:p>
          <a:p>
            <a:pPr algn="just">
              <a:buFont typeface="Arial" charset="0"/>
              <a:buChar char="•"/>
            </a:pPr>
            <a:endParaRPr lang="pt-BR" sz="1400" b="1" dirty="0" smtClean="0">
              <a:latin typeface="Times New Roman" pitchFamily="18" charset="0"/>
              <a:cs typeface="Times New Roman" pitchFamily="18" charset="0"/>
            </a:endParaRPr>
          </a:p>
          <a:p>
            <a:pPr algn="just">
              <a:buFont typeface="Arial" charset="0"/>
              <a:buChar char="•"/>
            </a:pPr>
            <a:endParaRPr lang="pt-BR" sz="1400" dirty="0">
              <a:latin typeface="Times New Roman" pitchFamily="18" charset="0"/>
              <a:cs typeface="Times New Roman" pitchFamily="18" charset="0"/>
            </a:endParaRPr>
          </a:p>
        </p:txBody>
      </p:sp>
      <p:sp>
        <p:nvSpPr>
          <p:cNvPr id="18" name="CaixaDeTexto 17"/>
          <p:cNvSpPr txBox="1"/>
          <p:nvPr/>
        </p:nvSpPr>
        <p:spPr>
          <a:xfrm>
            <a:off x="6000760" y="1571612"/>
            <a:ext cx="2857520" cy="4801314"/>
          </a:xfrm>
          <a:prstGeom prst="rect">
            <a:avLst/>
          </a:prstGeom>
          <a:noFill/>
        </p:spPr>
        <p:txBody>
          <a:bodyPr wrap="square" rtlCol="0">
            <a:spAutoFit/>
          </a:bodyPr>
          <a:lstStyle/>
          <a:p>
            <a:pPr algn="ctr"/>
            <a:r>
              <a:rPr lang="pt-BR" dirty="0" smtClean="0">
                <a:latin typeface="Times New Roman" pitchFamily="18" charset="0"/>
                <a:cs typeface="Times New Roman" pitchFamily="18" charset="0"/>
              </a:rPr>
              <a:t>Modo de Produção</a:t>
            </a:r>
          </a:p>
          <a:p>
            <a:pPr algn="ctr"/>
            <a:r>
              <a:rPr lang="pt-BR" sz="1600" dirty="0" smtClean="0">
                <a:solidFill>
                  <a:schemeClr val="tx1">
                    <a:lumMod val="95000"/>
                    <a:lumOff val="5000"/>
                  </a:schemeClr>
                </a:solidFill>
                <a:latin typeface="Times New Roman" pitchFamily="18" charset="0"/>
                <a:cs typeface="Times New Roman" pitchFamily="18" charset="0"/>
              </a:rPr>
              <a:t>Significa a forma como uma sociedade se organiza em torno das relações de produção da riqueza, eminentemente vinculada ao poder, a organização do trabalho e a hierarquia social. Assim, cada sociedade na história teria um modo de produção específico. No Egito e  na Mesopotâmia o modo de produção característico seria o asiático ou tributário, baseado no regime da </a:t>
            </a:r>
            <a:r>
              <a:rPr lang="pt-BR" sz="1600" b="1" dirty="0" smtClean="0">
                <a:solidFill>
                  <a:schemeClr val="tx1">
                    <a:lumMod val="95000"/>
                    <a:lumOff val="5000"/>
                  </a:schemeClr>
                </a:solidFill>
                <a:latin typeface="Times New Roman" pitchFamily="18" charset="0"/>
                <a:cs typeface="Times New Roman" pitchFamily="18" charset="0"/>
              </a:rPr>
              <a:t>servidão coletiva</a:t>
            </a:r>
            <a:r>
              <a:rPr lang="pt-BR" sz="1600" dirty="0" smtClean="0">
                <a:solidFill>
                  <a:schemeClr val="tx1">
                    <a:lumMod val="95000"/>
                    <a:lumOff val="5000"/>
                  </a:schemeClr>
                </a:solidFill>
                <a:latin typeface="Times New Roman" pitchFamily="18" charset="0"/>
                <a:cs typeface="Times New Roman" pitchFamily="18" charset="0"/>
              </a:rPr>
              <a:t>, em que os membros de comunidades locais servem ao Estado por meio de trabalho e tributos em grãos. </a:t>
            </a:r>
          </a:p>
          <a:p>
            <a:pPr algn="ctr"/>
            <a:endParaRPr lang="pt-B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1500166" y="214290"/>
            <a:ext cx="7498080" cy="511474"/>
          </a:xfrm>
        </p:spPr>
        <p:txBody>
          <a:bodyPr>
            <a:normAutofit/>
          </a:bodyPr>
          <a:lstStyle/>
          <a:p>
            <a:pPr algn="ctr"/>
            <a:r>
              <a:rPr lang="pt-BR" sz="1800" dirty="0" smtClean="0">
                <a:latin typeface="Times New Roman" pitchFamily="18" charset="0"/>
                <a:cs typeface="Times New Roman" pitchFamily="18" charset="0"/>
              </a:rPr>
              <a:t>HISTÓRIA POLÍTICA E ORGANIZAÇÃO SOCIAL</a:t>
            </a:r>
            <a:endParaRPr lang="pt-BR" sz="1800" dirty="0">
              <a:latin typeface="Times New Roman" pitchFamily="18" charset="0"/>
              <a:cs typeface="Times New Roman" pitchFamily="18" charset="0"/>
            </a:endParaRPr>
          </a:p>
        </p:txBody>
      </p:sp>
      <p:sp>
        <p:nvSpPr>
          <p:cNvPr id="9" name="Espaço Reservado para Conteúdo 8"/>
          <p:cNvSpPr>
            <a:spLocks noGrp="1"/>
          </p:cNvSpPr>
          <p:nvPr>
            <p:ph sz="half" idx="1"/>
          </p:nvPr>
        </p:nvSpPr>
        <p:spPr>
          <a:xfrm>
            <a:off x="1214414" y="642918"/>
            <a:ext cx="4143404" cy="5929354"/>
          </a:xfrm>
        </p:spPr>
        <p:txBody>
          <a:bodyPr>
            <a:noAutofit/>
          </a:bodyPr>
          <a:lstStyle/>
          <a:p>
            <a:pPr algn="just"/>
            <a:r>
              <a:rPr lang="pt-BR" sz="1400" dirty="0" smtClean="0">
                <a:solidFill>
                  <a:schemeClr val="accent3">
                    <a:lumMod val="75000"/>
                  </a:schemeClr>
                </a:solidFill>
                <a:latin typeface="Times New Roman" pitchFamily="18" charset="0"/>
                <a:cs typeface="Times New Roman" pitchFamily="18" charset="0"/>
              </a:rPr>
              <a:t>Antigo Império (3200-2300 ªC): </a:t>
            </a:r>
            <a:r>
              <a:rPr lang="pt-BR" sz="1400" dirty="0" smtClean="0">
                <a:solidFill>
                  <a:schemeClr val="tx1">
                    <a:lumMod val="85000"/>
                    <a:lumOff val="15000"/>
                  </a:schemeClr>
                </a:solidFill>
                <a:latin typeface="Times New Roman" pitchFamily="18" charset="0"/>
                <a:cs typeface="Times New Roman" pitchFamily="18" charset="0"/>
              </a:rPr>
              <a:t> Capital em Mênfis, entre o vale e o delta do Nilo. Isolamento cultural e escravidão insipiente. Trabalho servil nas terras do Faraó e construção de obras públicas monumentais, como as grandes pirâmides de Gisé. Relativa estabilidade. Crise em 2300 ªC com a diminuição das enchentes do Nilo. Ao final do período, fragmentação do poder e fortalecimento dos nomarcas.</a:t>
            </a:r>
          </a:p>
          <a:p>
            <a:pPr algn="just"/>
            <a:r>
              <a:rPr lang="pt-BR" sz="1400" dirty="0" smtClean="0">
                <a:solidFill>
                  <a:schemeClr val="accent3">
                    <a:lumMod val="75000"/>
                  </a:schemeClr>
                </a:solidFill>
                <a:latin typeface="Times New Roman" pitchFamily="18" charset="0"/>
                <a:cs typeface="Times New Roman" pitchFamily="18" charset="0"/>
              </a:rPr>
              <a:t>Médio Império (2000-1580 ªC): </a:t>
            </a:r>
            <a:r>
              <a:rPr lang="pt-BR" sz="1400" dirty="0" smtClean="0">
                <a:latin typeface="Times New Roman" pitchFamily="18" charset="0"/>
                <a:cs typeface="Times New Roman" pitchFamily="18" charset="0"/>
              </a:rPr>
              <a:t>Capital em Tebas, após a restauração do poder promovida pelo faraó Mentuhotep II (XXI ªC). Nova centralização sob a liderança dos Faraós. Construção de templos e tumbas. Ao final, penetração estrangeira do Egito pelos hicsos, povos heterogêneos asiáticos que tinham cavalos , bronze e carros de guerra. Chegada dos hebreus ao Egito. Ao final de dois séculos, expulsão dos hicsos.</a:t>
            </a:r>
          </a:p>
          <a:p>
            <a:pPr algn="just"/>
            <a:r>
              <a:rPr lang="pt-BR" sz="1400" dirty="0" smtClean="0">
                <a:solidFill>
                  <a:schemeClr val="accent3">
                    <a:lumMod val="75000"/>
                  </a:schemeClr>
                </a:solidFill>
                <a:latin typeface="Times New Roman" pitchFamily="18" charset="0"/>
                <a:cs typeface="Times New Roman" pitchFamily="18" charset="0"/>
              </a:rPr>
              <a:t>Novo Império (1580-1085 ªC): </a:t>
            </a:r>
            <a:r>
              <a:rPr lang="pt-BR" sz="1400" dirty="0" smtClean="0">
                <a:solidFill>
                  <a:schemeClr val="tx1">
                    <a:lumMod val="85000"/>
                    <a:lumOff val="15000"/>
                  </a:schemeClr>
                </a:solidFill>
                <a:latin typeface="Times New Roman" pitchFamily="18" charset="0"/>
                <a:cs typeface="Times New Roman" pitchFamily="18" charset="0"/>
              </a:rPr>
              <a:t>Capital em Tebas após a expulsão dos hicsos e escravização dos hebreus. Apogeu da civilização egípcia e expansão territorial. Advento do monoteísmo egípcio sob Amenófis IV, o Akhenaton. Fortalecimento do Império egípcio sob Tutmés III e Ramsés II. O êxodo dos hebreus pode ter ocorrido no reinado do último.</a:t>
            </a:r>
            <a:endParaRPr lang="pt-BR" sz="1400" dirty="0">
              <a:solidFill>
                <a:schemeClr val="tx1">
                  <a:lumMod val="85000"/>
                  <a:lumOff val="15000"/>
                </a:schemeClr>
              </a:solidFill>
              <a:latin typeface="Times New Roman" pitchFamily="18" charset="0"/>
              <a:cs typeface="Times New Roman" pitchFamily="18" charset="0"/>
            </a:endParaRPr>
          </a:p>
        </p:txBody>
      </p:sp>
      <p:sp>
        <p:nvSpPr>
          <p:cNvPr id="7" name="Triângulo isósceles 6"/>
          <p:cNvSpPr/>
          <p:nvPr/>
        </p:nvSpPr>
        <p:spPr>
          <a:xfrm>
            <a:off x="5572132" y="714356"/>
            <a:ext cx="3286148" cy="5500726"/>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pt-BR" dirty="0"/>
          </a:p>
        </p:txBody>
      </p:sp>
      <p:sp>
        <p:nvSpPr>
          <p:cNvPr id="10" name="CaixaDeTexto 9"/>
          <p:cNvSpPr txBox="1"/>
          <p:nvPr/>
        </p:nvSpPr>
        <p:spPr>
          <a:xfrm>
            <a:off x="6858016" y="1000108"/>
            <a:ext cx="785818" cy="338554"/>
          </a:xfrm>
          <a:prstGeom prst="rect">
            <a:avLst/>
          </a:prstGeom>
          <a:noFill/>
        </p:spPr>
        <p:txBody>
          <a:bodyPr wrap="square" rtlCol="0">
            <a:spAutoFit/>
          </a:bodyPr>
          <a:lstStyle/>
          <a:p>
            <a:r>
              <a:rPr lang="pt-BR" sz="1600" dirty="0" smtClean="0">
                <a:latin typeface="Times New Roman" pitchFamily="18" charset="0"/>
                <a:cs typeface="Times New Roman" pitchFamily="18" charset="0"/>
              </a:rPr>
              <a:t>Faraó</a:t>
            </a:r>
            <a:endParaRPr lang="pt-BR" sz="1600" dirty="0">
              <a:latin typeface="Times New Roman" pitchFamily="18" charset="0"/>
              <a:cs typeface="Times New Roman" pitchFamily="18" charset="0"/>
            </a:endParaRPr>
          </a:p>
        </p:txBody>
      </p:sp>
      <p:sp>
        <p:nvSpPr>
          <p:cNvPr id="11" name="CaixaDeTexto 10"/>
          <p:cNvSpPr txBox="1"/>
          <p:nvPr/>
        </p:nvSpPr>
        <p:spPr>
          <a:xfrm>
            <a:off x="6643702" y="1285860"/>
            <a:ext cx="1071570" cy="338554"/>
          </a:xfrm>
          <a:prstGeom prst="rect">
            <a:avLst/>
          </a:prstGeom>
          <a:noFill/>
        </p:spPr>
        <p:txBody>
          <a:bodyPr wrap="square" rtlCol="0">
            <a:spAutoFit/>
          </a:bodyPr>
          <a:lstStyle/>
          <a:p>
            <a:r>
              <a:rPr lang="pt-BR" sz="1600" dirty="0" smtClean="0">
                <a:latin typeface="Times New Roman" pitchFamily="18" charset="0"/>
                <a:cs typeface="Times New Roman" pitchFamily="18" charset="0"/>
              </a:rPr>
              <a:t>Familiares</a:t>
            </a:r>
            <a:endParaRPr lang="pt-BR" sz="1600" dirty="0">
              <a:latin typeface="Times New Roman" pitchFamily="18" charset="0"/>
              <a:cs typeface="Times New Roman" pitchFamily="18" charset="0"/>
            </a:endParaRPr>
          </a:p>
        </p:txBody>
      </p:sp>
      <p:sp>
        <p:nvSpPr>
          <p:cNvPr id="12" name="CaixaDeTexto 11"/>
          <p:cNvSpPr txBox="1"/>
          <p:nvPr/>
        </p:nvSpPr>
        <p:spPr>
          <a:xfrm>
            <a:off x="6572264" y="2000240"/>
            <a:ext cx="1285884" cy="338554"/>
          </a:xfrm>
          <a:prstGeom prst="rect">
            <a:avLst/>
          </a:prstGeom>
          <a:noFill/>
        </p:spPr>
        <p:txBody>
          <a:bodyPr wrap="square" rtlCol="0">
            <a:spAutoFit/>
          </a:bodyPr>
          <a:lstStyle/>
          <a:p>
            <a:pPr algn="ctr"/>
            <a:r>
              <a:rPr lang="pt-BR" sz="1600" dirty="0" smtClean="0">
                <a:latin typeface="Times New Roman" pitchFamily="18" charset="0"/>
                <a:cs typeface="Times New Roman" pitchFamily="18" charset="0"/>
              </a:rPr>
              <a:t>Sacerdotes</a:t>
            </a:r>
            <a:endParaRPr lang="pt-BR" sz="1600" dirty="0">
              <a:latin typeface="Times New Roman" pitchFamily="18" charset="0"/>
              <a:cs typeface="Times New Roman" pitchFamily="18" charset="0"/>
            </a:endParaRPr>
          </a:p>
        </p:txBody>
      </p:sp>
      <p:sp>
        <p:nvSpPr>
          <p:cNvPr id="13" name="CaixaDeTexto 12"/>
          <p:cNvSpPr txBox="1"/>
          <p:nvPr/>
        </p:nvSpPr>
        <p:spPr>
          <a:xfrm>
            <a:off x="6215074" y="2643182"/>
            <a:ext cx="1928826" cy="584775"/>
          </a:xfrm>
          <a:prstGeom prst="rect">
            <a:avLst/>
          </a:prstGeom>
          <a:noFill/>
        </p:spPr>
        <p:txBody>
          <a:bodyPr wrap="square" rtlCol="0">
            <a:spAutoFit/>
          </a:bodyPr>
          <a:lstStyle/>
          <a:p>
            <a:pPr algn="ctr"/>
            <a:r>
              <a:rPr lang="pt-BR" sz="1600" dirty="0" smtClean="0">
                <a:latin typeface="Times New Roman" pitchFamily="18" charset="0"/>
                <a:cs typeface="Times New Roman" pitchFamily="18" charset="0"/>
              </a:rPr>
              <a:t>Nobres (antigos nomarcas)</a:t>
            </a:r>
            <a:endParaRPr lang="pt-BR" sz="1600" dirty="0">
              <a:latin typeface="Times New Roman" pitchFamily="18" charset="0"/>
              <a:cs typeface="Times New Roman" pitchFamily="18" charset="0"/>
            </a:endParaRPr>
          </a:p>
        </p:txBody>
      </p:sp>
      <p:sp>
        <p:nvSpPr>
          <p:cNvPr id="14" name="CaixaDeTexto 13"/>
          <p:cNvSpPr txBox="1"/>
          <p:nvPr/>
        </p:nvSpPr>
        <p:spPr>
          <a:xfrm>
            <a:off x="6072198" y="3500438"/>
            <a:ext cx="2214578" cy="338554"/>
          </a:xfrm>
          <a:prstGeom prst="rect">
            <a:avLst/>
          </a:prstGeom>
          <a:noFill/>
        </p:spPr>
        <p:txBody>
          <a:bodyPr wrap="square" rtlCol="0">
            <a:spAutoFit/>
          </a:bodyPr>
          <a:lstStyle/>
          <a:p>
            <a:pPr algn="ctr"/>
            <a:r>
              <a:rPr lang="pt-BR" sz="1600" dirty="0" smtClean="0">
                <a:latin typeface="Times New Roman" pitchFamily="18" charset="0"/>
                <a:cs typeface="Times New Roman" pitchFamily="18" charset="0"/>
              </a:rPr>
              <a:t>Escribas (burocratas)</a:t>
            </a:r>
            <a:endParaRPr lang="pt-BR" sz="1600" dirty="0">
              <a:latin typeface="Times New Roman" pitchFamily="18" charset="0"/>
              <a:cs typeface="Times New Roman" pitchFamily="18" charset="0"/>
            </a:endParaRPr>
          </a:p>
        </p:txBody>
      </p:sp>
      <p:sp>
        <p:nvSpPr>
          <p:cNvPr id="15" name="CaixaDeTexto 14"/>
          <p:cNvSpPr txBox="1"/>
          <p:nvPr/>
        </p:nvSpPr>
        <p:spPr>
          <a:xfrm>
            <a:off x="5857884" y="4500570"/>
            <a:ext cx="2571768" cy="338554"/>
          </a:xfrm>
          <a:prstGeom prst="rect">
            <a:avLst/>
          </a:prstGeom>
          <a:noFill/>
        </p:spPr>
        <p:txBody>
          <a:bodyPr wrap="square" rtlCol="0">
            <a:spAutoFit/>
          </a:bodyPr>
          <a:lstStyle/>
          <a:p>
            <a:pPr algn="ctr"/>
            <a:r>
              <a:rPr lang="pt-BR" sz="1600" dirty="0" smtClean="0">
                <a:latin typeface="Times New Roman" pitchFamily="18" charset="0"/>
                <a:cs typeface="Times New Roman" pitchFamily="18" charset="0"/>
              </a:rPr>
              <a:t>Camponeses (felá)</a:t>
            </a:r>
            <a:endParaRPr lang="pt-BR" sz="1600" dirty="0">
              <a:latin typeface="Times New Roman" pitchFamily="18" charset="0"/>
              <a:cs typeface="Times New Roman" pitchFamily="18" charset="0"/>
            </a:endParaRPr>
          </a:p>
        </p:txBody>
      </p:sp>
      <p:sp>
        <p:nvSpPr>
          <p:cNvPr id="16" name="CaixaDeTexto 15"/>
          <p:cNvSpPr txBox="1"/>
          <p:nvPr/>
        </p:nvSpPr>
        <p:spPr>
          <a:xfrm>
            <a:off x="6000760" y="5786454"/>
            <a:ext cx="2428892" cy="338554"/>
          </a:xfrm>
          <a:prstGeom prst="rect">
            <a:avLst/>
          </a:prstGeom>
          <a:noFill/>
        </p:spPr>
        <p:txBody>
          <a:bodyPr wrap="square" rtlCol="0">
            <a:spAutoFit/>
          </a:bodyPr>
          <a:lstStyle/>
          <a:p>
            <a:pPr algn="ctr"/>
            <a:r>
              <a:rPr lang="pt-BR" sz="1600" dirty="0" smtClean="0">
                <a:latin typeface="Times New Roman" pitchFamily="18" charset="0"/>
                <a:cs typeface="Times New Roman" pitchFamily="18" charset="0"/>
              </a:rPr>
              <a:t>Escravos</a:t>
            </a:r>
            <a:endParaRPr lang="pt-BR" sz="1600" dirty="0">
              <a:latin typeface="Times New Roman" pitchFamily="18" charset="0"/>
              <a:cs typeface="Times New Roman" pitchFamily="18" charset="0"/>
            </a:endParaRPr>
          </a:p>
        </p:txBody>
      </p:sp>
      <p:cxnSp>
        <p:nvCxnSpPr>
          <p:cNvPr id="18" name="Conector reto 17"/>
          <p:cNvCxnSpPr/>
          <p:nvPr/>
        </p:nvCxnSpPr>
        <p:spPr>
          <a:xfrm>
            <a:off x="6929454" y="1643050"/>
            <a:ext cx="571504" cy="1588"/>
          </a:xfrm>
          <a:prstGeom prst="line">
            <a:avLst/>
          </a:prstGeom>
        </p:spPr>
        <p:style>
          <a:lnRef idx="3">
            <a:schemeClr val="dk1"/>
          </a:lnRef>
          <a:fillRef idx="0">
            <a:schemeClr val="dk1"/>
          </a:fillRef>
          <a:effectRef idx="2">
            <a:schemeClr val="dk1"/>
          </a:effectRef>
          <a:fontRef idx="minor">
            <a:schemeClr val="tx1"/>
          </a:fontRef>
        </p:style>
      </p:cxnSp>
      <p:cxnSp>
        <p:nvCxnSpPr>
          <p:cNvPr id="20" name="Conector reto 19"/>
          <p:cNvCxnSpPr/>
          <p:nvPr/>
        </p:nvCxnSpPr>
        <p:spPr>
          <a:xfrm>
            <a:off x="6715140" y="2428868"/>
            <a:ext cx="1000132" cy="1588"/>
          </a:xfrm>
          <a:prstGeom prst="line">
            <a:avLst/>
          </a:prstGeom>
        </p:spPr>
        <p:style>
          <a:lnRef idx="3">
            <a:schemeClr val="dk1"/>
          </a:lnRef>
          <a:fillRef idx="0">
            <a:schemeClr val="dk1"/>
          </a:fillRef>
          <a:effectRef idx="2">
            <a:schemeClr val="dk1"/>
          </a:effectRef>
          <a:fontRef idx="minor">
            <a:schemeClr val="tx1"/>
          </a:fontRef>
        </p:style>
      </p:cxnSp>
      <p:cxnSp>
        <p:nvCxnSpPr>
          <p:cNvPr id="22" name="Conector reto 21"/>
          <p:cNvCxnSpPr/>
          <p:nvPr/>
        </p:nvCxnSpPr>
        <p:spPr>
          <a:xfrm>
            <a:off x="6429388" y="3286124"/>
            <a:ext cx="1571636" cy="1588"/>
          </a:xfrm>
          <a:prstGeom prst="line">
            <a:avLst/>
          </a:prstGeom>
        </p:spPr>
        <p:style>
          <a:lnRef idx="3">
            <a:schemeClr val="dk1"/>
          </a:lnRef>
          <a:fillRef idx="0">
            <a:schemeClr val="dk1"/>
          </a:fillRef>
          <a:effectRef idx="2">
            <a:schemeClr val="dk1"/>
          </a:effectRef>
          <a:fontRef idx="minor">
            <a:schemeClr val="tx1"/>
          </a:fontRef>
        </p:style>
      </p:cxnSp>
      <p:cxnSp>
        <p:nvCxnSpPr>
          <p:cNvPr id="25" name="Conector reto 24"/>
          <p:cNvCxnSpPr/>
          <p:nvPr/>
        </p:nvCxnSpPr>
        <p:spPr>
          <a:xfrm>
            <a:off x="6215074" y="4071942"/>
            <a:ext cx="2000264" cy="1588"/>
          </a:xfrm>
          <a:prstGeom prst="line">
            <a:avLst/>
          </a:prstGeom>
        </p:spPr>
        <p:style>
          <a:lnRef idx="3">
            <a:schemeClr val="dk1"/>
          </a:lnRef>
          <a:fillRef idx="0">
            <a:schemeClr val="dk1"/>
          </a:fillRef>
          <a:effectRef idx="2">
            <a:schemeClr val="dk1"/>
          </a:effectRef>
          <a:fontRef idx="minor">
            <a:schemeClr val="tx1"/>
          </a:fontRef>
        </p:style>
      </p:cxnSp>
      <p:cxnSp>
        <p:nvCxnSpPr>
          <p:cNvPr id="28" name="Conector reto 27"/>
          <p:cNvCxnSpPr/>
          <p:nvPr/>
        </p:nvCxnSpPr>
        <p:spPr>
          <a:xfrm>
            <a:off x="5715008" y="5643578"/>
            <a:ext cx="3000396"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42852"/>
            <a:ext cx="3857620" cy="569016"/>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pt-BR" dirty="0" smtClean="0">
                <a:latin typeface="Algerian" pitchFamily="82" charset="0"/>
              </a:rPr>
              <a:t>O Egito e seu legado cultural</a:t>
            </a:r>
            <a:endParaRPr lang="pt-BR" dirty="0">
              <a:latin typeface="Algerian" pitchFamily="82" charset="0"/>
            </a:endParaRPr>
          </a:p>
        </p:txBody>
      </p:sp>
      <p:pic>
        <p:nvPicPr>
          <p:cNvPr id="5" name="Espaço Reservado para Conteúdo 4" descr="mapa01.jpg"/>
          <p:cNvPicPr>
            <a:picLocks noGrp="1" noChangeAspect="1"/>
          </p:cNvPicPr>
          <p:nvPr>
            <p:ph sz="half" idx="1"/>
          </p:nvPr>
        </p:nvPicPr>
        <p:blipFill>
          <a:blip r:embed="rId2"/>
          <a:stretch>
            <a:fillRect/>
          </a:stretch>
        </p:blipFill>
        <p:spPr>
          <a:xfrm>
            <a:off x="214282" y="1643050"/>
            <a:ext cx="3643338" cy="5072098"/>
          </a:xfrm>
        </p:spPr>
      </p:pic>
      <p:sp>
        <p:nvSpPr>
          <p:cNvPr id="4" name="Espaço Reservado para Texto 3"/>
          <p:cNvSpPr>
            <a:spLocks noGrp="1"/>
          </p:cNvSpPr>
          <p:nvPr>
            <p:ph type="body" idx="2"/>
          </p:nvPr>
        </p:nvSpPr>
        <p:spPr>
          <a:xfrm>
            <a:off x="0" y="785794"/>
            <a:ext cx="3857620" cy="714380"/>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pt-BR" dirty="0" smtClean="0">
                <a:latin typeface="Times New Roman" pitchFamily="18" charset="0"/>
                <a:cs typeface="Times New Roman" pitchFamily="18" charset="0"/>
              </a:rPr>
              <a:t>As pirâmides de Quéops, Quéfren e Miquerinos, construídas no Antigo Império ainda permanecem como uma das grandes maravilhas da humanidade</a:t>
            </a:r>
            <a:r>
              <a:rPr lang="pt-BR" sz="1200" dirty="0" smtClean="0">
                <a:latin typeface="Times New Roman" pitchFamily="18" charset="0"/>
                <a:cs typeface="Times New Roman" pitchFamily="18" charset="0"/>
              </a:rPr>
              <a:t>.</a:t>
            </a:r>
            <a:endParaRPr lang="pt-BR" sz="1200" dirty="0">
              <a:latin typeface="Times New Roman" pitchFamily="18" charset="0"/>
              <a:cs typeface="Times New Roman" pitchFamily="18" charset="0"/>
            </a:endParaRPr>
          </a:p>
        </p:txBody>
      </p:sp>
      <p:pic>
        <p:nvPicPr>
          <p:cNvPr id="6" name="Imagem 5" descr="1907596303_small_1.jpg"/>
          <p:cNvPicPr>
            <a:picLocks noChangeAspect="1"/>
          </p:cNvPicPr>
          <p:nvPr/>
        </p:nvPicPr>
        <p:blipFill>
          <a:blip r:embed="rId3"/>
          <a:stretch>
            <a:fillRect/>
          </a:stretch>
        </p:blipFill>
        <p:spPr>
          <a:xfrm>
            <a:off x="5857884" y="142852"/>
            <a:ext cx="3143272" cy="1857388"/>
          </a:xfrm>
          <a:prstGeom prst="rect">
            <a:avLst/>
          </a:prstGeom>
        </p:spPr>
      </p:pic>
      <p:pic>
        <p:nvPicPr>
          <p:cNvPr id="7" name="Imagem 6" descr="Abu_Simbel1.jpg"/>
          <p:cNvPicPr>
            <a:picLocks noChangeAspect="1"/>
          </p:cNvPicPr>
          <p:nvPr/>
        </p:nvPicPr>
        <p:blipFill>
          <a:blip r:embed="rId4"/>
          <a:stretch>
            <a:fillRect/>
          </a:stretch>
        </p:blipFill>
        <p:spPr>
          <a:xfrm>
            <a:off x="5857884" y="4857760"/>
            <a:ext cx="3071834" cy="1857364"/>
          </a:xfrm>
          <a:prstGeom prst="rect">
            <a:avLst/>
          </a:prstGeom>
        </p:spPr>
      </p:pic>
      <p:pic>
        <p:nvPicPr>
          <p:cNvPr id="8" name="Imagem 7" descr="untitled.bmp"/>
          <p:cNvPicPr>
            <a:picLocks noChangeAspect="1"/>
          </p:cNvPicPr>
          <p:nvPr/>
        </p:nvPicPr>
        <p:blipFill>
          <a:blip r:embed="rId5"/>
          <a:stretch>
            <a:fillRect/>
          </a:stretch>
        </p:blipFill>
        <p:spPr>
          <a:xfrm>
            <a:off x="3929058" y="142852"/>
            <a:ext cx="1857388" cy="1857388"/>
          </a:xfrm>
          <a:prstGeom prst="rect">
            <a:avLst/>
          </a:prstGeom>
        </p:spPr>
      </p:pic>
      <p:pic>
        <p:nvPicPr>
          <p:cNvPr id="9" name="Imagem 8" descr="karnakb.jpg"/>
          <p:cNvPicPr>
            <a:picLocks noChangeAspect="1"/>
          </p:cNvPicPr>
          <p:nvPr/>
        </p:nvPicPr>
        <p:blipFill>
          <a:blip r:embed="rId6" cstate="print"/>
          <a:stretch>
            <a:fillRect/>
          </a:stretch>
        </p:blipFill>
        <p:spPr>
          <a:xfrm>
            <a:off x="4000496" y="4857760"/>
            <a:ext cx="1785950" cy="1857388"/>
          </a:xfrm>
          <a:prstGeom prst="rect">
            <a:avLst/>
          </a:prstGeom>
        </p:spPr>
      </p:pic>
      <p:sp>
        <p:nvSpPr>
          <p:cNvPr id="10" name="CaixaDeTexto 9"/>
          <p:cNvSpPr txBox="1"/>
          <p:nvPr/>
        </p:nvSpPr>
        <p:spPr>
          <a:xfrm>
            <a:off x="6715140" y="4786322"/>
            <a:ext cx="1143008" cy="307777"/>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Abu Simbel</a:t>
            </a:r>
            <a:endParaRPr lang="pt-BR" sz="1400" dirty="0">
              <a:latin typeface="Times New Roman" pitchFamily="18" charset="0"/>
              <a:cs typeface="Times New Roman" pitchFamily="18" charset="0"/>
            </a:endParaRPr>
          </a:p>
        </p:txBody>
      </p:sp>
      <p:sp>
        <p:nvSpPr>
          <p:cNvPr id="11" name="CaixaDeTexto 10"/>
          <p:cNvSpPr txBox="1"/>
          <p:nvPr/>
        </p:nvSpPr>
        <p:spPr>
          <a:xfrm>
            <a:off x="4429124" y="4857760"/>
            <a:ext cx="785818" cy="307777"/>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Karnak</a:t>
            </a:r>
            <a:endParaRPr lang="pt-BR" sz="1400" dirty="0">
              <a:latin typeface="Times New Roman" pitchFamily="18" charset="0"/>
              <a:cs typeface="Times New Roman" pitchFamily="18" charset="0"/>
            </a:endParaRPr>
          </a:p>
        </p:txBody>
      </p:sp>
      <p:sp>
        <p:nvSpPr>
          <p:cNvPr id="12" name="CaixaDeTexto 11"/>
          <p:cNvSpPr txBox="1"/>
          <p:nvPr/>
        </p:nvSpPr>
        <p:spPr>
          <a:xfrm>
            <a:off x="7929586" y="1571612"/>
            <a:ext cx="1000132" cy="523220"/>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Pirâmides de Gisé</a:t>
            </a:r>
            <a:endParaRPr lang="pt-BR" sz="1400" dirty="0">
              <a:latin typeface="Times New Roman" pitchFamily="18" charset="0"/>
              <a:cs typeface="Times New Roman" pitchFamily="18" charset="0"/>
            </a:endParaRPr>
          </a:p>
        </p:txBody>
      </p:sp>
      <p:sp>
        <p:nvSpPr>
          <p:cNvPr id="13" name="CaixaDeTexto 12"/>
          <p:cNvSpPr txBox="1"/>
          <p:nvPr/>
        </p:nvSpPr>
        <p:spPr>
          <a:xfrm>
            <a:off x="4000496" y="2143116"/>
            <a:ext cx="1714512" cy="2677656"/>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A religião egípcia estava vinculada ao estado. O faraó, como um deus na terra era a reencarnação de uma das muitas divindades idolatradas. Deuses comuns eram Amon-Rá, Osíris, Isis, Set, Hórus, Anúbis, Ápis. </a:t>
            </a:r>
            <a:endParaRPr lang="pt-BR" sz="1400" dirty="0">
              <a:latin typeface="Times New Roman" pitchFamily="18" charset="0"/>
              <a:cs typeface="Times New Roman" pitchFamily="18" charset="0"/>
            </a:endParaRPr>
          </a:p>
        </p:txBody>
      </p:sp>
      <p:sp>
        <p:nvSpPr>
          <p:cNvPr id="14" name="CaixaDeTexto 13"/>
          <p:cNvSpPr txBox="1"/>
          <p:nvPr/>
        </p:nvSpPr>
        <p:spPr>
          <a:xfrm>
            <a:off x="5857884" y="2071678"/>
            <a:ext cx="3071834" cy="2893100"/>
          </a:xfrm>
          <a:prstGeom prst="rect">
            <a:avLst/>
          </a:prstGeom>
          <a:noFill/>
        </p:spPr>
        <p:txBody>
          <a:bodyPr wrap="square" rtlCol="0">
            <a:spAutoFit/>
          </a:bodyPr>
          <a:lstStyle/>
          <a:p>
            <a:r>
              <a:rPr lang="pt-BR" sz="1400" dirty="0" smtClean="0">
                <a:latin typeface="Times New Roman" pitchFamily="18" charset="0"/>
                <a:cs typeface="Times New Roman" pitchFamily="18" charset="0"/>
              </a:rPr>
              <a:t>Os egípcios acreditavam na vida após a morte. Por tal motivo mumificavam seus corpos e deixavam –nos junto de seus pertences para que a alma, ao retornar ,pudesse encontrá-los. Sua arquitetura era monumental, como atestado pelas pirâmides e templos em homenagem aos deuses.</a:t>
            </a:r>
          </a:p>
          <a:p>
            <a:r>
              <a:rPr lang="pt-BR" sz="1400" dirty="0" smtClean="0">
                <a:latin typeface="Times New Roman" pitchFamily="18" charset="0"/>
                <a:cs typeface="Times New Roman" pitchFamily="18" charset="0"/>
              </a:rPr>
              <a:t>Possuíam uma escrita bastante sofisticada, desenvolvida em três formas: Hieroglífica (túmulos e templos) , hierática (papiros) e demótica (uso popular).</a:t>
            </a:r>
            <a:endParaRPr lang="pt-B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428728" y="142852"/>
            <a:ext cx="7498080" cy="428628"/>
          </a:xfrm>
        </p:spPr>
        <p:style>
          <a:lnRef idx="0">
            <a:scrgbClr r="0" g="0" b="0"/>
          </a:lnRef>
          <a:fillRef idx="1003">
            <a:schemeClr val="lt2"/>
          </a:fillRef>
          <a:effectRef idx="0">
            <a:scrgbClr r="0" g="0" b="0"/>
          </a:effectRef>
          <a:fontRef idx="major"/>
        </p:style>
        <p:txBody>
          <a:bodyPr>
            <a:normAutofit fontScale="90000"/>
          </a:bodyPr>
          <a:lstStyle/>
          <a:p>
            <a:pPr algn="ctr"/>
            <a:r>
              <a:rPr lang="pt-BR" sz="3200" dirty="0" smtClean="0">
                <a:solidFill>
                  <a:schemeClr val="accent3">
                    <a:lumMod val="50000"/>
                  </a:schemeClr>
                </a:solidFill>
                <a:latin typeface="Times New Roman" pitchFamily="18" charset="0"/>
                <a:cs typeface="Times New Roman" pitchFamily="18" charset="0"/>
              </a:rPr>
              <a:t>Mesopotâmia de muitos povos</a:t>
            </a:r>
            <a:endParaRPr lang="pt-BR" sz="3200" dirty="0">
              <a:solidFill>
                <a:schemeClr val="accent3">
                  <a:lumMod val="50000"/>
                </a:schemeClr>
              </a:solidFill>
              <a:latin typeface="Times New Roman" pitchFamily="18" charset="0"/>
              <a:cs typeface="Times New Roman" pitchFamily="18" charset="0"/>
            </a:endParaRPr>
          </a:p>
        </p:txBody>
      </p:sp>
      <p:sp>
        <p:nvSpPr>
          <p:cNvPr id="6" name="Espaço Reservado para Conteúdo 5"/>
          <p:cNvSpPr>
            <a:spLocks noGrp="1"/>
          </p:cNvSpPr>
          <p:nvPr>
            <p:ph idx="1"/>
          </p:nvPr>
        </p:nvSpPr>
        <p:spPr>
          <a:xfrm>
            <a:off x="1071538" y="1142984"/>
            <a:ext cx="3000396" cy="5500726"/>
          </a:xfrm>
        </p:spPr>
        <p:txBody>
          <a:bodyPr>
            <a:normAutofit fontScale="85000" lnSpcReduction="20000"/>
          </a:bodyPr>
          <a:lstStyle/>
          <a:p>
            <a:pPr algn="just"/>
            <a:r>
              <a:rPr lang="pt-BR" sz="1800" dirty="0" smtClean="0">
                <a:latin typeface="Times New Roman" pitchFamily="18" charset="0"/>
                <a:cs typeface="Times New Roman" pitchFamily="18" charset="0"/>
              </a:rPr>
              <a:t>Situada no Crescente Fértil a Mesopotâmia ganhou esse nome pelos dois rios que a circundam, o Tigres e o Eufrates (</a:t>
            </a:r>
            <a:r>
              <a:rPr lang="pt-BR" sz="1800" i="1" dirty="0" smtClean="0">
                <a:latin typeface="Times New Roman" pitchFamily="18" charset="0"/>
                <a:cs typeface="Times New Roman" pitchFamily="18" charset="0"/>
              </a:rPr>
              <a:t>meso</a:t>
            </a:r>
            <a:r>
              <a:rPr lang="pt-BR" sz="1800" dirty="0" smtClean="0">
                <a:latin typeface="Times New Roman" pitchFamily="18" charset="0"/>
                <a:cs typeface="Times New Roman" pitchFamily="18" charset="0"/>
              </a:rPr>
              <a:t> = meio e </a:t>
            </a:r>
            <a:r>
              <a:rPr lang="pt-BR" sz="1800" i="1" dirty="0" err="1" smtClean="0">
                <a:latin typeface="Times New Roman" pitchFamily="18" charset="0"/>
                <a:cs typeface="Times New Roman" pitchFamily="18" charset="0"/>
              </a:rPr>
              <a:t>potamos</a:t>
            </a:r>
            <a:r>
              <a:rPr lang="pt-BR" sz="1800" dirty="0" smtClean="0">
                <a:latin typeface="Times New Roman" pitchFamily="18" charset="0"/>
                <a:cs typeface="Times New Roman" pitchFamily="18" charset="0"/>
              </a:rPr>
              <a:t> = água).</a:t>
            </a:r>
          </a:p>
          <a:p>
            <a:pPr algn="just"/>
            <a:r>
              <a:rPr lang="pt-BR" sz="1800" dirty="0" smtClean="0">
                <a:latin typeface="Times New Roman" pitchFamily="18" charset="0"/>
                <a:cs typeface="Times New Roman" pitchFamily="18" charset="0"/>
              </a:rPr>
              <a:t>Ao contrário do Egito trata-se de planícies abertas (sul) e montanhas (norte), tendo mais contatos entre os povos ocasionando mais instabilidade político-social do que no reino dos Faraós.</a:t>
            </a:r>
          </a:p>
          <a:p>
            <a:pPr algn="just"/>
            <a:r>
              <a:rPr lang="pt-BR" sz="1800" dirty="0" smtClean="0">
                <a:latin typeface="Times New Roman" pitchFamily="18" charset="0"/>
                <a:cs typeface="Times New Roman" pitchFamily="18" charset="0"/>
              </a:rPr>
              <a:t>As cheias dos rios são mais fortes do que no Egito.</a:t>
            </a:r>
          </a:p>
          <a:p>
            <a:pPr algn="just"/>
            <a:r>
              <a:rPr lang="pt-BR" sz="1800" dirty="0" smtClean="0">
                <a:latin typeface="Times New Roman" pitchFamily="18" charset="0"/>
                <a:cs typeface="Times New Roman" pitchFamily="18" charset="0"/>
              </a:rPr>
              <a:t>Diferentemente do Egito, os povos da Mesopotâmia se agrupavam em cidades independentes que em algumas ocasiões se expandiam militarmente, tornando-se capitais de Impérios.</a:t>
            </a:r>
          </a:p>
          <a:p>
            <a:pPr algn="just"/>
            <a:r>
              <a:rPr lang="pt-BR" sz="1800" dirty="0" smtClean="0">
                <a:latin typeface="Times New Roman" pitchFamily="18" charset="0"/>
                <a:cs typeface="Times New Roman" pitchFamily="18" charset="0"/>
              </a:rPr>
              <a:t>A servidão coletiva também existia, mas o comércio era mais efetivo que no Egito, podendo existir propriedade privada da terra.</a:t>
            </a:r>
          </a:p>
          <a:p>
            <a:pPr algn="just"/>
            <a:endParaRPr lang="pt-BR" sz="1800" dirty="0">
              <a:latin typeface="Times New Roman" pitchFamily="18" charset="0"/>
              <a:cs typeface="Times New Roman" pitchFamily="18" charset="0"/>
            </a:endParaRPr>
          </a:p>
        </p:txBody>
      </p:sp>
      <p:sp>
        <p:nvSpPr>
          <p:cNvPr id="4" name="CaixaDeTexto 3"/>
          <p:cNvSpPr txBox="1"/>
          <p:nvPr/>
        </p:nvSpPr>
        <p:spPr>
          <a:xfrm>
            <a:off x="4143372" y="642918"/>
            <a:ext cx="4786346" cy="24929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buFont typeface="Arial" charset="0"/>
              <a:buChar char="•"/>
            </a:pPr>
            <a:r>
              <a:rPr lang="pt-BR" sz="1600" dirty="0" smtClean="0">
                <a:solidFill>
                  <a:schemeClr val="accent3">
                    <a:lumMod val="75000"/>
                  </a:schemeClr>
                </a:solidFill>
                <a:latin typeface="Times New Roman" pitchFamily="18" charset="0"/>
                <a:cs typeface="Times New Roman" pitchFamily="18" charset="0"/>
              </a:rPr>
              <a:t>Sumérios e Acádios</a:t>
            </a:r>
            <a:r>
              <a:rPr lang="pt-BR" sz="1400" dirty="0" smtClean="0">
                <a:solidFill>
                  <a:schemeClr val="accent3">
                    <a:lumMod val="75000"/>
                  </a:schemeClr>
                </a:solidFill>
                <a:latin typeface="Times New Roman" pitchFamily="18" charset="0"/>
                <a:cs typeface="Times New Roman" pitchFamily="18" charset="0"/>
              </a:rPr>
              <a:t>: </a:t>
            </a:r>
            <a:r>
              <a:rPr lang="pt-BR" sz="1400" dirty="0" smtClean="0">
                <a:solidFill>
                  <a:schemeClr val="tx1"/>
                </a:solidFill>
                <a:latin typeface="Times New Roman" pitchFamily="18" charset="0"/>
                <a:cs typeface="Times New Roman" pitchFamily="18" charset="0"/>
              </a:rPr>
              <a:t>Os sumérios, oriundos do vizinho planalto do Irã estabeleceram cidades-estados aos sul da Mesopotâmia, por volta de 4000 ªC. </a:t>
            </a:r>
            <a:r>
              <a:rPr lang="pt-BR" sz="1400" dirty="0" err="1" smtClean="0">
                <a:solidFill>
                  <a:schemeClr val="tx1"/>
                </a:solidFill>
                <a:latin typeface="Times New Roman" pitchFamily="18" charset="0"/>
                <a:cs typeface="Times New Roman" pitchFamily="18" charset="0"/>
              </a:rPr>
              <a:t>Uruk</a:t>
            </a:r>
            <a:r>
              <a:rPr lang="pt-BR" sz="1400" dirty="0" smtClean="0">
                <a:solidFill>
                  <a:schemeClr val="tx1"/>
                </a:solidFill>
                <a:latin typeface="Times New Roman" pitchFamily="18" charset="0"/>
                <a:cs typeface="Times New Roman" pitchFamily="18" charset="0"/>
              </a:rPr>
              <a:t>, Ur, </a:t>
            </a:r>
            <a:r>
              <a:rPr lang="pt-BR" sz="1400" dirty="0" err="1" smtClean="0">
                <a:solidFill>
                  <a:schemeClr val="tx1"/>
                </a:solidFill>
                <a:latin typeface="Times New Roman" pitchFamily="18" charset="0"/>
                <a:cs typeface="Times New Roman" pitchFamily="18" charset="0"/>
              </a:rPr>
              <a:t>Nipur</a:t>
            </a:r>
            <a:r>
              <a:rPr lang="pt-BR" sz="1400" dirty="0" smtClean="0">
                <a:solidFill>
                  <a:schemeClr val="tx1"/>
                </a:solidFill>
                <a:latin typeface="Times New Roman" pitchFamily="18" charset="0"/>
                <a:cs typeface="Times New Roman" pitchFamily="18" charset="0"/>
              </a:rPr>
              <a:t>, </a:t>
            </a:r>
            <a:r>
              <a:rPr lang="pt-BR" sz="1400" dirty="0" err="1" smtClean="0">
                <a:solidFill>
                  <a:schemeClr val="tx1"/>
                </a:solidFill>
                <a:latin typeface="Times New Roman" pitchFamily="18" charset="0"/>
                <a:cs typeface="Times New Roman" pitchFamily="18" charset="0"/>
              </a:rPr>
              <a:t>Lagash</a:t>
            </a:r>
            <a:r>
              <a:rPr lang="pt-BR" sz="1400" dirty="0" smtClean="0">
                <a:solidFill>
                  <a:schemeClr val="tx1"/>
                </a:solidFill>
                <a:latin typeface="Times New Roman" pitchFamily="18" charset="0"/>
                <a:cs typeface="Times New Roman" pitchFamily="18" charset="0"/>
              </a:rPr>
              <a:t> eram centros urbanos independentes que possuíam elementos culturais comuns, como a escrita cuneiforme (composta de símbolos fonéticos em forma de cunha) e suas grandes torres, os zigurates. Por volta de 2400 ªC o rei da cidade de Acad, Sargão I submeteu os sumérios, incorporando sua cultura. Era o Império Acádio que desapareceria por volta de 2100 ªC. Após breve período de retorno  da independência dos sumérios, esses foram incorporados ao Império dos  Babilônicos.</a:t>
            </a:r>
          </a:p>
        </p:txBody>
      </p:sp>
      <p:sp>
        <p:nvSpPr>
          <p:cNvPr id="7" name="CaixaDeTexto 6"/>
          <p:cNvSpPr txBox="1"/>
          <p:nvPr/>
        </p:nvSpPr>
        <p:spPr>
          <a:xfrm>
            <a:off x="4143372" y="3071810"/>
            <a:ext cx="4786346" cy="33547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pt-BR" sz="1600" dirty="0" smtClean="0">
                <a:solidFill>
                  <a:schemeClr val="accent3">
                    <a:lumMod val="75000"/>
                  </a:schemeClr>
                </a:solidFill>
                <a:latin typeface="Times New Roman" pitchFamily="18" charset="0"/>
                <a:cs typeface="Times New Roman" pitchFamily="18" charset="0"/>
              </a:rPr>
              <a:t>Primeiro Império Babilônico</a:t>
            </a:r>
            <a:r>
              <a:rPr lang="pt-BR" sz="1400" dirty="0" smtClean="0">
                <a:latin typeface="Times New Roman" pitchFamily="18" charset="0"/>
                <a:cs typeface="Times New Roman" pitchFamily="18" charset="0"/>
              </a:rPr>
              <a:t>: Os </a:t>
            </a:r>
            <a:r>
              <a:rPr lang="pt-BR" sz="1400" dirty="0" smtClean="0">
                <a:latin typeface="Times New Roman" pitchFamily="18" charset="0"/>
                <a:cs typeface="Times New Roman" pitchFamily="18" charset="0"/>
              </a:rPr>
              <a:t>amorirtas </a:t>
            </a:r>
            <a:r>
              <a:rPr lang="pt-BR" sz="1400" dirty="0" smtClean="0">
                <a:latin typeface="Times New Roman" pitchFamily="18" charset="0"/>
                <a:cs typeface="Times New Roman" pitchFamily="18" charset="0"/>
              </a:rPr>
              <a:t>da cidade da Babilônia, mais ao norte foram responsáveis pelo advento do primeiro grande Império mesopotâmico. O rei Hamurábi (1728 – </a:t>
            </a:r>
            <a:r>
              <a:rPr lang="pt-BR" sz="1400" dirty="0" smtClean="0">
                <a:latin typeface="Times New Roman" pitchFamily="18" charset="0"/>
                <a:cs typeface="Times New Roman" pitchFamily="18" charset="0"/>
              </a:rPr>
              <a:t>1686 ªC) </a:t>
            </a:r>
            <a:r>
              <a:rPr lang="pt-BR" sz="1400" dirty="0" smtClean="0">
                <a:latin typeface="Times New Roman" pitchFamily="18" charset="0"/>
                <a:cs typeface="Times New Roman" pitchFamily="18" charset="0"/>
              </a:rPr>
              <a:t>unificou a região, fundando o I Império Babilônico. Sua cidade transformou-se num dos maiores centros urbanos </a:t>
            </a:r>
            <a:r>
              <a:rPr lang="pt-BR" sz="1400" dirty="0" smtClean="0">
                <a:latin typeface="Times New Roman" pitchFamily="18" charset="0"/>
                <a:cs typeface="Times New Roman" pitchFamily="18" charset="0"/>
              </a:rPr>
              <a:t>da </a:t>
            </a:r>
            <a:r>
              <a:rPr lang="pt-BR" sz="1400" dirty="0" smtClean="0">
                <a:latin typeface="Times New Roman" pitchFamily="18" charset="0"/>
                <a:cs typeface="Times New Roman" pitchFamily="18" charset="0"/>
              </a:rPr>
              <a:t>Antiguidade, com seu </a:t>
            </a:r>
            <a:r>
              <a:rPr lang="pt-BR" sz="1400" dirty="0" smtClean="0">
                <a:latin typeface="Times New Roman" pitchFamily="18" charset="0"/>
                <a:cs typeface="Times New Roman" pitchFamily="18" charset="0"/>
              </a:rPr>
              <a:t>zigurate </a:t>
            </a:r>
            <a:r>
              <a:rPr lang="pt-BR" sz="1400" dirty="0" smtClean="0">
                <a:latin typeface="Times New Roman" pitchFamily="18" charset="0"/>
                <a:cs typeface="Times New Roman" pitchFamily="18" charset="0"/>
              </a:rPr>
              <a:t>ao centro, </a:t>
            </a:r>
            <a:r>
              <a:rPr lang="pt-BR" sz="1400" dirty="0" smtClean="0">
                <a:latin typeface="Times New Roman" pitchFamily="18" charset="0"/>
                <a:cs typeface="Times New Roman" pitchFamily="18" charset="0"/>
              </a:rPr>
              <a:t>denominada </a:t>
            </a:r>
            <a:r>
              <a:rPr lang="pt-BR" sz="1400" dirty="0" smtClean="0">
                <a:latin typeface="Times New Roman" pitchFamily="18" charset="0"/>
                <a:cs typeface="Times New Roman" pitchFamily="18" charset="0"/>
              </a:rPr>
              <a:t>na Bíblia de Torre de Babel. Além de colocar o deus Marduk acima dos demais deuses mesopotâmicos, Hamurábi organizou um dos primeiros códigos de leis escritas  conhecidos, o Código de Hamurábi. Esse código apresentava numerosas penas para delitos domésticos, comerciais, ligados aos dotes, ao comércio, a herança e a escravidão, sem falar nas punições baseadas na lei de Talião. Após a morte do rei, mais as invasões de povos da Ásia Menor como hititas e cassitas, o Império entrou em colapso, sendo mais tarde </a:t>
            </a:r>
            <a:r>
              <a:rPr lang="pt-BR" sz="1400" smtClean="0">
                <a:latin typeface="Times New Roman" pitchFamily="18" charset="0"/>
                <a:cs typeface="Times New Roman" pitchFamily="18" charset="0"/>
              </a:rPr>
              <a:t>substituído </a:t>
            </a:r>
            <a:r>
              <a:rPr lang="pt-BR" sz="1400" smtClean="0">
                <a:latin typeface="Times New Roman" pitchFamily="18" charset="0"/>
                <a:cs typeface="Times New Roman" pitchFamily="18" charset="0"/>
              </a:rPr>
              <a:t>pelo </a:t>
            </a:r>
            <a:r>
              <a:rPr lang="pt-BR" sz="1400" smtClean="0">
                <a:latin typeface="Times New Roman" pitchFamily="18" charset="0"/>
                <a:cs typeface="Times New Roman" pitchFamily="18" charset="0"/>
              </a:rPr>
              <a:t>Império </a:t>
            </a:r>
            <a:r>
              <a:rPr lang="pt-BR" sz="1400" smtClean="0">
                <a:latin typeface="Times New Roman" pitchFamily="18" charset="0"/>
                <a:cs typeface="Times New Roman" pitchFamily="18" charset="0"/>
              </a:rPr>
              <a:t>dos </a:t>
            </a:r>
            <a:r>
              <a:rPr lang="pt-BR" sz="1400" dirty="0" smtClean="0">
                <a:latin typeface="Times New Roman" pitchFamily="18" charset="0"/>
                <a:cs typeface="Times New Roman" pitchFamily="18" charset="0"/>
              </a:rPr>
              <a:t>Assírios.</a:t>
            </a:r>
            <a:endParaRPr lang="pt-B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214414" y="142852"/>
            <a:ext cx="4000528" cy="421653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pt-BR" sz="1600" dirty="0" smtClean="0">
                <a:solidFill>
                  <a:schemeClr val="accent3">
                    <a:lumMod val="75000"/>
                  </a:schemeClr>
                </a:solidFill>
                <a:latin typeface="Times New Roman" pitchFamily="18" charset="0"/>
                <a:cs typeface="Times New Roman" pitchFamily="18" charset="0"/>
              </a:rPr>
              <a:t>Império Assírio: </a:t>
            </a:r>
            <a:r>
              <a:rPr lang="pt-BR" sz="1400" dirty="0" smtClean="0">
                <a:solidFill>
                  <a:schemeClr val="tx1"/>
                </a:solidFill>
                <a:latin typeface="Times New Roman" pitchFamily="18" charset="0"/>
                <a:cs typeface="Times New Roman" pitchFamily="18" charset="0"/>
              </a:rPr>
              <a:t>estabelecidos ao norte da  Mesopotâmia desde 3000 ªC os assírios organizaram ao final do segundo milênio um estado militarizado. Utilizavam cavalos e carros de guerra, além de ferro em suas armas, superiores aos demais povos da região. Sua capital era Assur, nome de seu principal deus. Logo, expandiram seu domínio sobre os povos vizinhos, cobrando tributos e escravizando-os. Era comum torturarem os dominados, demonstrando as características de seu poder.  Alguns historiadores afirmam que foi o primeiro povo antigo a possuir um exército permanente com recrutamento obrigatório, além de utilizarem-se de máquinas de guerra como </a:t>
            </a:r>
            <a:r>
              <a:rPr lang="pt-BR" sz="1400" i="1" dirty="0" smtClean="0">
                <a:solidFill>
                  <a:schemeClr val="tx1"/>
                </a:solidFill>
                <a:latin typeface="Times New Roman" pitchFamily="18" charset="0"/>
                <a:cs typeface="Times New Roman" pitchFamily="18" charset="0"/>
              </a:rPr>
              <a:t>aríetes</a:t>
            </a:r>
            <a:r>
              <a:rPr lang="pt-BR" sz="1400" dirty="0" smtClean="0">
                <a:solidFill>
                  <a:schemeClr val="tx1"/>
                </a:solidFill>
                <a:latin typeface="Times New Roman" pitchFamily="18" charset="0"/>
                <a:cs typeface="Times New Roman" pitchFamily="18" charset="0"/>
              </a:rPr>
              <a:t> e </a:t>
            </a:r>
            <a:r>
              <a:rPr lang="pt-BR" sz="1400" i="1" dirty="0" smtClean="0">
                <a:solidFill>
                  <a:schemeClr val="tx1"/>
                </a:solidFill>
                <a:latin typeface="Times New Roman" pitchFamily="18" charset="0"/>
                <a:cs typeface="Times New Roman" pitchFamily="18" charset="0"/>
              </a:rPr>
              <a:t>catapultas</a:t>
            </a:r>
            <a:r>
              <a:rPr lang="pt-BR" sz="1400" dirty="0" smtClean="0">
                <a:solidFill>
                  <a:schemeClr val="tx1"/>
                </a:solidFill>
                <a:latin typeface="Times New Roman" pitchFamily="18" charset="0"/>
                <a:cs typeface="Times New Roman" pitchFamily="18" charset="0"/>
              </a:rPr>
              <a:t>. Seu auge foi com os reis Senaqueribe e Assurbanipal, ambos do século VII ªC aos quais, de sua cidade, Nínive, conquistaram o Egito (671 ªC) e parte da Palestina. Em 612 ªC os assírios caíram para os caldeus que deram origem ao segundo Império Babilônico.</a:t>
            </a:r>
            <a:endParaRPr lang="pt-BR" sz="1400" dirty="0">
              <a:solidFill>
                <a:schemeClr val="tx1"/>
              </a:solidFill>
              <a:latin typeface="Times New Roman" pitchFamily="18" charset="0"/>
              <a:cs typeface="Times New Roman" pitchFamily="18" charset="0"/>
            </a:endParaRPr>
          </a:p>
        </p:txBody>
      </p:sp>
      <p:sp>
        <p:nvSpPr>
          <p:cNvPr id="3" name="CaixaDeTexto 2"/>
          <p:cNvSpPr txBox="1"/>
          <p:nvPr/>
        </p:nvSpPr>
        <p:spPr>
          <a:xfrm>
            <a:off x="1214414" y="4357694"/>
            <a:ext cx="4000528" cy="227754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pt-BR" sz="1600" dirty="0" smtClean="0">
                <a:solidFill>
                  <a:schemeClr val="accent3">
                    <a:lumMod val="75000"/>
                  </a:schemeClr>
                </a:solidFill>
                <a:latin typeface="Times New Roman" pitchFamily="18" charset="0"/>
                <a:cs typeface="Times New Roman" pitchFamily="18" charset="0"/>
              </a:rPr>
              <a:t>Segundo Império Babilônico: </a:t>
            </a:r>
            <a:r>
              <a:rPr lang="pt-BR" sz="1400" dirty="0" smtClean="0">
                <a:solidFill>
                  <a:schemeClr val="tx1"/>
                </a:solidFill>
                <a:latin typeface="Times New Roman" pitchFamily="18" charset="0"/>
                <a:cs typeface="Times New Roman" pitchFamily="18" charset="0"/>
              </a:rPr>
              <a:t>A Babilônia voltaria a ser a capital de um Império, cujo apogeu seria sob o reinado de Nabucodonosor (século VI ªC). Foi ele quem construiu os grande palácios da cidade, além dos famosos Jardins Suspensos da Babilônia. Foi esse rei também quem capturou os hebreus após saquear Jerusalém, um evento conhecido na Bíblia como </a:t>
            </a:r>
            <a:r>
              <a:rPr lang="pt-BR" sz="1400" b="1" dirty="0" smtClean="0">
                <a:solidFill>
                  <a:schemeClr val="tx1"/>
                </a:solidFill>
                <a:latin typeface="Times New Roman" pitchFamily="18" charset="0"/>
                <a:cs typeface="Times New Roman" pitchFamily="18" charset="0"/>
              </a:rPr>
              <a:t>O Cativeiro da Babilônia</a:t>
            </a:r>
            <a:r>
              <a:rPr lang="pt-BR" sz="1400" dirty="0" smtClean="0">
                <a:solidFill>
                  <a:schemeClr val="tx1"/>
                </a:solidFill>
                <a:latin typeface="Times New Roman" pitchFamily="18" charset="0"/>
                <a:cs typeface="Times New Roman" pitchFamily="18" charset="0"/>
              </a:rPr>
              <a:t>. Com a morte do rei, o Império caiu ante as forças de Ciro I da Pérsia, no ano de 539 ªC. </a:t>
            </a:r>
            <a:endParaRPr lang="pt-BR" sz="1400" dirty="0">
              <a:solidFill>
                <a:schemeClr val="tx1"/>
              </a:solidFill>
              <a:latin typeface="Times New Roman" pitchFamily="18" charset="0"/>
              <a:cs typeface="Times New Roman" pitchFamily="18" charset="0"/>
            </a:endParaRPr>
          </a:p>
        </p:txBody>
      </p:sp>
      <p:sp>
        <p:nvSpPr>
          <p:cNvPr id="5" name="CaixaDeTexto 4"/>
          <p:cNvSpPr txBox="1"/>
          <p:nvPr/>
        </p:nvSpPr>
        <p:spPr>
          <a:xfrm>
            <a:off x="5357818" y="214290"/>
            <a:ext cx="3643338" cy="6494085"/>
          </a:xfrm>
          <a:prstGeom prst="rect">
            <a:avLst/>
          </a:prstGeom>
        </p:spPr>
        <p:style>
          <a:lnRef idx="1">
            <a:schemeClr val="dk1"/>
          </a:lnRef>
          <a:fillRef idx="1003">
            <a:schemeClr val="lt2"/>
          </a:fillRef>
          <a:effectRef idx="1">
            <a:schemeClr val="dk1"/>
          </a:effectRef>
          <a:fontRef idx="minor">
            <a:schemeClr val="dk1"/>
          </a:fontRef>
        </p:style>
        <p:txBody>
          <a:bodyPr wrap="square" rtlCol="0">
            <a:spAutoFit/>
          </a:bodyPr>
          <a:lstStyle/>
          <a:p>
            <a:pPr algn="ctr"/>
            <a:r>
              <a:rPr lang="pt-BR" sz="1600" dirty="0" smtClean="0">
                <a:solidFill>
                  <a:schemeClr val="tx1"/>
                </a:solidFill>
                <a:latin typeface="Times New Roman" pitchFamily="18" charset="0"/>
                <a:cs typeface="Times New Roman" pitchFamily="18" charset="0"/>
              </a:rPr>
              <a:t>Economia e sociedade na Mesopotâmia</a:t>
            </a:r>
          </a:p>
          <a:p>
            <a:pPr algn="just"/>
            <a:r>
              <a:rPr lang="pt-BR" sz="1600" dirty="0" smtClean="0">
                <a:solidFill>
                  <a:schemeClr val="tx1"/>
                </a:solidFill>
                <a:latin typeface="Times New Roman" pitchFamily="18" charset="0"/>
                <a:cs typeface="Times New Roman" pitchFamily="18" charset="0"/>
              </a:rPr>
              <a:t>A agricultura era a principal atividade  exercida pela população, submetida a servidão coletiva. Os governos eram despóticos, controlados por fundamentos teocráticos.  Os reis eram chamados de </a:t>
            </a:r>
            <a:r>
              <a:rPr lang="pt-BR" sz="1600" i="1" dirty="0" err="1" smtClean="0">
                <a:solidFill>
                  <a:schemeClr val="tx1"/>
                </a:solidFill>
                <a:latin typeface="Times New Roman" pitchFamily="18" charset="0"/>
                <a:cs typeface="Times New Roman" pitchFamily="18" charset="0"/>
              </a:rPr>
              <a:t>lugal</a:t>
            </a:r>
            <a:r>
              <a:rPr lang="pt-BR" sz="1600" i="1" dirty="0" smtClean="0">
                <a:solidFill>
                  <a:schemeClr val="tx1"/>
                </a:solidFill>
                <a:latin typeface="Times New Roman" pitchFamily="18" charset="0"/>
                <a:cs typeface="Times New Roman" pitchFamily="18" charset="0"/>
              </a:rPr>
              <a:t> </a:t>
            </a:r>
            <a:r>
              <a:rPr lang="pt-BR" sz="1600" dirty="0" smtClean="0">
                <a:solidFill>
                  <a:schemeClr val="tx1"/>
                </a:solidFill>
                <a:latin typeface="Times New Roman" pitchFamily="18" charset="0"/>
                <a:cs typeface="Times New Roman" pitchFamily="18" charset="0"/>
              </a:rPr>
              <a:t>(rei) </a:t>
            </a:r>
            <a:r>
              <a:rPr lang="pt-BR" sz="1600" i="1" dirty="0" err="1" smtClean="0">
                <a:solidFill>
                  <a:schemeClr val="tx1"/>
                </a:solidFill>
                <a:latin typeface="Times New Roman" pitchFamily="18" charset="0"/>
                <a:cs typeface="Times New Roman" pitchFamily="18" charset="0"/>
              </a:rPr>
              <a:t>patesi</a:t>
            </a:r>
            <a:r>
              <a:rPr lang="pt-BR" sz="1600" i="1" dirty="0" smtClean="0">
                <a:solidFill>
                  <a:schemeClr val="tx1"/>
                </a:solidFill>
                <a:latin typeface="Times New Roman" pitchFamily="18" charset="0"/>
                <a:cs typeface="Times New Roman" pitchFamily="18" charset="0"/>
              </a:rPr>
              <a:t> </a:t>
            </a:r>
            <a:r>
              <a:rPr lang="pt-BR" sz="1600" dirty="0" smtClean="0">
                <a:solidFill>
                  <a:schemeClr val="tx1"/>
                </a:solidFill>
                <a:latin typeface="Times New Roman" pitchFamily="18" charset="0"/>
                <a:cs typeface="Times New Roman" pitchFamily="18" charset="0"/>
              </a:rPr>
              <a:t>(servidor), denominação suméria incorporada a cultura  geral mesopotâmica. Os governantes eram vistos  pelo povo como representantes dos deuses e não como deuses vivos, tal como no Egito. O comércio tinha maior preponderância devido aos contatos com o exterior. Por sua vez, a escravidão era bastante expressiva,  principalmente durante o domínio assírio.</a:t>
            </a:r>
          </a:p>
          <a:p>
            <a:pPr algn="just"/>
            <a:r>
              <a:rPr lang="pt-BR" sz="1600" dirty="0" smtClean="0">
                <a:solidFill>
                  <a:schemeClr val="tx1"/>
                </a:solidFill>
                <a:latin typeface="Times New Roman" pitchFamily="18" charset="0"/>
                <a:cs typeface="Times New Roman" pitchFamily="18" charset="0"/>
              </a:rPr>
              <a:t>A hierarquia social:</a:t>
            </a:r>
          </a:p>
          <a:p>
            <a:r>
              <a:rPr lang="pt-BR" sz="1600" dirty="0" smtClean="0">
                <a:solidFill>
                  <a:schemeClr val="tx1"/>
                </a:solidFill>
                <a:latin typeface="Times New Roman" pitchFamily="18" charset="0"/>
                <a:cs typeface="Times New Roman" pitchFamily="18" charset="0"/>
              </a:rPr>
              <a:t>*Governante. Rei servidor (</a:t>
            </a:r>
            <a:r>
              <a:rPr lang="pt-BR" sz="1600" i="1" dirty="0" err="1" smtClean="0">
                <a:solidFill>
                  <a:schemeClr val="tx1"/>
                </a:solidFill>
                <a:latin typeface="Times New Roman" pitchFamily="18" charset="0"/>
                <a:cs typeface="Times New Roman" pitchFamily="18" charset="0"/>
              </a:rPr>
              <a:t>lugal</a:t>
            </a:r>
            <a:r>
              <a:rPr lang="pt-BR" sz="1600" i="1" dirty="0" smtClean="0">
                <a:solidFill>
                  <a:schemeClr val="tx1"/>
                </a:solidFill>
                <a:latin typeface="Times New Roman" pitchFamily="18" charset="0"/>
                <a:cs typeface="Times New Roman" pitchFamily="18" charset="0"/>
              </a:rPr>
              <a:t> </a:t>
            </a:r>
            <a:r>
              <a:rPr lang="pt-BR" sz="1600" i="1" dirty="0" err="1" smtClean="0">
                <a:solidFill>
                  <a:schemeClr val="tx1"/>
                </a:solidFill>
                <a:latin typeface="Times New Roman" pitchFamily="18" charset="0"/>
                <a:cs typeface="Times New Roman" pitchFamily="18" charset="0"/>
              </a:rPr>
              <a:t>patesi</a:t>
            </a:r>
            <a:r>
              <a:rPr lang="pt-BR" sz="1600" i="1" dirty="0" smtClean="0">
                <a:solidFill>
                  <a:schemeClr val="tx1"/>
                </a:solidFill>
                <a:latin typeface="Times New Roman" pitchFamily="18" charset="0"/>
                <a:cs typeface="Times New Roman" pitchFamily="18" charset="0"/>
              </a:rPr>
              <a:t>)</a:t>
            </a:r>
            <a:r>
              <a:rPr lang="pt-BR" sz="1600" dirty="0" smtClean="0">
                <a:solidFill>
                  <a:schemeClr val="tx1"/>
                </a:solidFill>
                <a:latin typeface="Times New Roman" pitchFamily="18" charset="0"/>
                <a:cs typeface="Times New Roman" pitchFamily="18" charset="0"/>
              </a:rPr>
              <a:t>.</a:t>
            </a:r>
          </a:p>
          <a:p>
            <a:r>
              <a:rPr lang="pt-BR" sz="1600" dirty="0" smtClean="0">
                <a:solidFill>
                  <a:schemeClr val="tx1"/>
                </a:solidFill>
                <a:latin typeface="Times New Roman" pitchFamily="18" charset="0"/>
                <a:cs typeface="Times New Roman" pitchFamily="18" charset="0"/>
              </a:rPr>
              <a:t>*Nobres, guerreiros e sacerdotes (funcionários).</a:t>
            </a:r>
          </a:p>
          <a:p>
            <a:r>
              <a:rPr lang="pt-BR" sz="1600" dirty="0" smtClean="0">
                <a:solidFill>
                  <a:schemeClr val="tx1"/>
                </a:solidFill>
                <a:latin typeface="Times New Roman" pitchFamily="18" charset="0"/>
                <a:cs typeface="Times New Roman" pitchFamily="18" charset="0"/>
              </a:rPr>
              <a:t>*Comerciantes e camponeses. Alguns com propriedade imóvel (terras), outros com propriedade móvel (escravos).</a:t>
            </a:r>
          </a:p>
          <a:p>
            <a:r>
              <a:rPr lang="pt-BR" sz="1600" dirty="0" smtClean="0">
                <a:solidFill>
                  <a:schemeClr val="tx1"/>
                </a:solidFill>
                <a:latin typeface="Times New Roman" pitchFamily="18" charset="0"/>
                <a:cs typeface="Times New Roman" pitchFamily="18" charset="0"/>
              </a:rPr>
              <a:t>*Escravos por dívidas ou por guerras.</a:t>
            </a:r>
          </a:p>
          <a:p>
            <a:pPr algn="just"/>
            <a:endParaRPr lang="pt-BR" sz="1600" b="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0"/>
            <a:ext cx="2857520" cy="642918"/>
          </a:xfrm>
        </p:spPr>
        <p:style>
          <a:lnRef idx="0">
            <a:scrgbClr r="0" g="0" b="0"/>
          </a:lnRef>
          <a:fillRef idx="1001">
            <a:schemeClr val="lt1"/>
          </a:fillRef>
          <a:effectRef idx="0">
            <a:scrgbClr r="0" g="0" b="0"/>
          </a:effectRef>
          <a:fontRef idx="major"/>
        </p:style>
        <p:txBody>
          <a:bodyPr>
            <a:normAutofit fontScale="90000"/>
          </a:bodyPr>
          <a:lstStyle/>
          <a:p>
            <a:pPr algn="ctr"/>
            <a:r>
              <a:rPr lang="pt-BR" sz="2400" dirty="0" smtClean="0">
                <a:latin typeface="Times New Roman" pitchFamily="18" charset="0"/>
                <a:cs typeface="Times New Roman" pitchFamily="18" charset="0"/>
              </a:rPr>
              <a:t>OS TRAÇOS DE UMA CULTURA MILENAR</a:t>
            </a:r>
            <a:endParaRPr lang="pt-BR" sz="2400" dirty="0">
              <a:latin typeface="Times New Roman" pitchFamily="18" charset="0"/>
              <a:cs typeface="Times New Roman" pitchFamily="18" charset="0"/>
            </a:endParaRPr>
          </a:p>
        </p:txBody>
      </p:sp>
      <p:pic>
        <p:nvPicPr>
          <p:cNvPr id="16" name="Imagem 15" descr="babilonia_mapa.jpg"/>
          <p:cNvPicPr>
            <a:picLocks noChangeAspect="1"/>
          </p:cNvPicPr>
          <p:nvPr/>
        </p:nvPicPr>
        <p:blipFill>
          <a:blip r:embed="rId2"/>
          <a:stretch>
            <a:fillRect/>
          </a:stretch>
        </p:blipFill>
        <p:spPr>
          <a:xfrm>
            <a:off x="6215074" y="214290"/>
            <a:ext cx="2714610" cy="3357586"/>
          </a:xfrm>
          <a:prstGeom prst="rect">
            <a:avLst/>
          </a:prstGeom>
        </p:spPr>
      </p:pic>
      <p:pic>
        <p:nvPicPr>
          <p:cNvPr id="17" name="Imagem 16" descr="hammurab1.jpg"/>
          <p:cNvPicPr>
            <a:picLocks noChangeAspect="1"/>
          </p:cNvPicPr>
          <p:nvPr/>
        </p:nvPicPr>
        <p:blipFill>
          <a:blip r:embed="rId3"/>
          <a:stretch>
            <a:fillRect/>
          </a:stretch>
        </p:blipFill>
        <p:spPr>
          <a:xfrm>
            <a:off x="0" y="642918"/>
            <a:ext cx="2071670" cy="3643338"/>
          </a:xfrm>
          <a:prstGeom prst="rect">
            <a:avLst/>
          </a:prstGeom>
        </p:spPr>
      </p:pic>
      <p:pic>
        <p:nvPicPr>
          <p:cNvPr id="18" name="Imagem 17" descr="T010404A.jpg"/>
          <p:cNvPicPr>
            <a:picLocks noChangeAspect="1"/>
          </p:cNvPicPr>
          <p:nvPr/>
        </p:nvPicPr>
        <p:blipFill>
          <a:blip r:embed="rId4"/>
          <a:stretch>
            <a:fillRect/>
          </a:stretch>
        </p:blipFill>
        <p:spPr>
          <a:xfrm>
            <a:off x="0" y="4286256"/>
            <a:ext cx="2071670" cy="2571744"/>
          </a:xfrm>
          <a:prstGeom prst="rect">
            <a:avLst/>
          </a:prstGeom>
        </p:spPr>
      </p:pic>
      <p:pic>
        <p:nvPicPr>
          <p:cNvPr id="19" name="Imagem 18" descr="babel.jpg"/>
          <p:cNvPicPr>
            <a:picLocks noChangeAspect="1"/>
          </p:cNvPicPr>
          <p:nvPr/>
        </p:nvPicPr>
        <p:blipFill>
          <a:blip r:embed="rId5" cstate="print"/>
          <a:stretch>
            <a:fillRect/>
          </a:stretch>
        </p:blipFill>
        <p:spPr>
          <a:xfrm>
            <a:off x="4143372" y="214290"/>
            <a:ext cx="1785950" cy="2286016"/>
          </a:xfrm>
          <a:prstGeom prst="rect">
            <a:avLst/>
          </a:prstGeom>
        </p:spPr>
      </p:pic>
      <p:pic>
        <p:nvPicPr>
          <p:cNvPr id="20" name="Imagem 19" descr="urent.jpg"/>
          <p:cNvPicPr>
            <a:picLocks noChangeAspect="1"/>
          </p:cNvPicPr>
          <p:nvPr/>
        </p:nvPicPr>
        <p:blipFill>
          <a:blip r:embed="rId6"/>
          <a:stretch>
            <a:fillRect/>
          </a:stretch>
        </p:blipFill>
        <p:spPr>
          <a:xfrm>
            <a:off x="6215074" y="4429132"/>
            <a:ext cx="2714644" cy="2214578"/>
          </a:xfrm>
          <a:prstGeom prst="rect">
            <a:avLst/>
          </a:prstGeom>
        </p:spPr>
      </p:pic>
      <p:pic>
        <p:nvPicPr>
          <p:cNvPr id="21" name="Imagem 20" descr="mi2hamcode.gif"/>
          <p:cNvPicPr>
            <a:picLocks noChangeAspect="1"/>
          </p:cNvPicPr>
          <p:nvPr/>
        </p:nvPicPr>
        <p:blipFill>
          <a:blip r:embed="rId7"/>
          <a:stretch>
            <a:fillRect/>
          </a:stretch>
        </p:blipFill>
        <p:spPr>
          <a:xfrm>
            <a:off x="4143372" y="4429132"/>
            <a:ext cx="1857388" cy="2224086"/>
          </a:xfrm>
          <a:prstGeom prst="rect">
            <a:avLst/>
          </a:prstGeom>
        </p:spPr>
      </p:pic>
      <p:sp>
        <p:nvSpPr>
          <p:cNvPr id="22" name="CaixaDeTexto 21"/>
          <p:cNvSpPr txBox="1"/>
          <p:nvPr/>
        </p:nvSpPr>
        <p:spPr>
          <a:xfrm>
            <a:off x="2214546" y="714357"/>
            <a:ext cx="1928826" cy="6124754"/>
          </a:xfrm>
          <a:prstGeom prst="rect">
            <a:avLst/>
          </a:prstGeom>
          <a:noFill/>
        </p:spPr>
        <p:txBody>
          <a:bodyPr wrap="square" rtlCol="0">
            <a:spAutoFit/>
          </a:bodyPr>
          <a:lstStyle/>
          <a:p>
            <a:pPr algn="ctr"/>
            <a:r>
              <a:rPr lang="pt-BR" sz="1400" dirty="0" smtClean="0">
                <a:solidFill>
                  <a:schemeClr val="bg2">
                    <a:lumMod val="10000"/>
                  </a:schemeClr>
                </a:solidFill>
                <a:latin typeface="Times New Roman" pitchFamily="18" charset="0"/>
                <a:cs typeface="Times New Roman" pitchFamily="18" charset="0"/>
              </a:rPr>
              <a:t>A cultura religiosa  mesopotâmica estava ligada a busca de benefícios terrenos. Ao contrário dos egípcios, esses povos consideravam a morte algo negativo;  os mortos  os responsáveis pelas desgraças. Era preciso aplacar os deuses ,as almas dos mortos  e os gênios malignos. Por tais motivos os mesopotâmicos construíam túmulos e templos. </a:t>
            </a:r>
          </a:p>
          <a:p>
            <a:pPr algn="ctr"/>
            <a:r>
              <a:rPr lang="pt-BR" sz="1400" dirty="0" smtClean="0">
                <a:solidFill>
                  <a:schemeClr val="bg2">
                    <a:lumMod val="10000"/>
                  </a:schemeClr>
                </a:solidFill>
                <a:latin typeface="Times New Roman" pitchFamily="18" charset="0"/>
                <a:cs typeface="Times New Roman" pitchFamily="18" charset="0"/>
              </a:rPr>
              <a:t>Sua escrita era efetuada sob argila úmida e não sob rolos de papiros como no Egito. Seus caracteres  tinham formas de cunhas (ângulos), realizadas com varetas de madeira, por isso a denominação de cuneiforme.  </a:t>
            </a:r>
            <a:endParaRPr lang="pt-BR" sz="1400" dirty="0">
              <a:solidFill>
                <a:schemeClr val="bg2">
                  <a:lumMod val="10000"/>
                </a:schemeClr>
              </a:solidFill>
              <a:latin typeface="Times New Roman" pitchFamily="18" charset="0"/>
              <a:cs typeface="Times New Roman" pitchFamily="18" charset="0"/>
            </a:endParaRPr>
          </a:p>
        </p:txBody>
      </p:sp>
      <p:sp>
        <p:nvSpPr>
          <p:cNvPr id="10" name="CaixaDeTexto 9"/>
          <p:cNvSpPr txBox="1"/>
          <p:nvPr/>
        </p:nvSpPr>
        <p:spPr>
          <a:xfrm>
            <a:off x="4286248" y="2643182"/>
            <a:ext cx="1643074" cy="1600438"/>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A religião era politeísta e cada cidade possuía um deus patrono, como o deus Assur dos assírios e o Marduk dos Babilônios.</a:t>
            </a:r>
            <a:endParaRPr lang="pt-BR" sz="1400" dirty="0">
              <a:latin typeface="Times New Roman" pitchFamily="18" charset="0"/>
              <a:cs typeface="Times New Roman" pitchFamily="18" charset="0"/>
            </a:endParaRPr>
          </a:p>
        </p:txBody>
      </p:sp>
      <p:sp>
        <p:nvSpPr>
          <p:cNvPr id="11" name="CaixaDeTexto 10"/>
          <p:cNvSpPr txBox="1"/>
          <p:nvPr/>
        </p:nvSpPr>
        <p:spPr>
          <a:xfrm>
            <a:off x="5429256" y="285728"/>
            <a:ext cx="642942" cy="646331"/>
          </a:xfrm>
          <a:prstGeom prst="rect">
            <a:avLst/>
          </a:prstGeom>
          <a:noFill/>
        </p:spPr>
        <p:txBody>
          <a:bodyPr wrap="square" rtlCol="0">
            <a:spAutoFit/>
          </a:bodyPr>
          <a:lstStyle/>
          <a:p>
            <a:r>
              <a:rPr lang="pt-BR" sz="1200" dirty="0" smtClean="0">
                <a:latin typeface="Times New Roman" pitchFamily="18" charset="0"/>
                <a:cs typeface="Times New Roman" pitchFamily="18" charset="0"/>
              </a:rPr>
              <a:t>Torre de babel</a:t>
            </a:r>
            <a:endParaRPr lang="pt-BR" sz="1200" dirty="0">
              <a:latin typeface="Times New Roman" pitchFamily="18" charset="0"/>
              <a:cs typeface="Times New Roman" pitchFamily="18" charset="0"/>
            </a:endParaRPr>
          </a:p>
        </p:txBody>
      </p:sp>
      <p:sp>
        <p:nvSpPr>
          <p:cNvPr id="12" name="CaixaDeTexto 11"/>
          <p:cNvSpPr txBox="1"/>
          <p:nvPr/>
        </p:nvSpPr>
        <p:spPr>
          <a:xfrm>
            <a:off x="6286512" y="3571876"/>
            <a:ext cx="2643206" cy="738664"/>
          </a:xfrm>
          <a:prstGeom prst="rect">
            <a:avLst/>
          </a:prstGeom>
          <a:noFill/>
        </p:spPr>
        <p:txBody>
          <a:bodyPr wrap="square" rtlCol="0">
            <a:spAutoFit/>
          </a:bodyPr>
          <a:lstStyle/>
          <a:p>
            <a:pPr algn="ctr"/>
            <a:r>
              <a:rPr lang="pt-BR" sz="1400" dirty="0" smtClean="0">
                <a:latin typeface="Times New Roman" pitchFamily="18" charset="0"/>
                <a:cs typeface="Times New Roman" pitchFamily="18" charset="0"/>
              </a:rPr>
              <a:t>Crescente Fértil: Mesopotâmia cercada pelos rios Tigres e Eufrates.</a:t>
            </a:r>
            <a:endParaRPr lang="pt-BR" sz="1400" dirty="0">
              <a:latin typeface="Times New Roman" pitchFamily="18" charset="0"/>
              <a:cs typeface="Times New Roman" pitchFamily="18" charset="0"/>
            </a:endParaRPr>
          </a:p>
        </p:txBody>
      </p:sp>
      <p:sp>
        <p:nvSpPr>
          <p:cNvPr id="13" name="CaixaDeTexto 12"/>
          <p:cNvSpPr txBox="1"/>
          <p:nvPr/>
        </p:nvSpPr>
        <p:spPr>
          <a:xfrm>
            <a:off x="6215074" y="4357694"/>
            <a:ext cx="1000132" cy="461665"/>
          </a:xfrm>
          <a:prstGeom prst="rect">
            <a:avLst/>
          </a:prstGeom>
          <a:noFill/>
        </p:spPr>
        <p:txBody>
          <a:bodyPr wrap="square" rtlCol="0">
            <a:spAutoFit/>
          </a:bodyPr>
          <a:lstStyle/>
          <a:p>
            <a:r>
              <a:rPr lang="pt-BR" sz="1200" dirty="0" smtClean="0">
                <a:latin typeface="Times New Roman" pitchFamily="18" charset="0"/>
                <a:cs typeface="Times New Roman" pitchFamily="18" charset="0"/>
              </a:rPr>
              <a:t>Zigurate de Ur</a:t>
            </a:r>
            <a:endParaRPr lang="pt-BR" sz="1200" dirty="0">
              <a:latin typeface="Times New Roman" pitchFamily="18" charset="0"/>
              <a:cs typeface="Times New Roman" pitchFamily="18" charset="0"/>
            </a:endParaRPr>
          </a:p>
        </p:txBody>
      </p:sp>
      <p:sp>
        <p:nvSpPr>
          <p:cNvPr id="14" name="CaixaDeTexto 13"/>
          <p:cNvSpPr txBox="1"/>
          <p:nvPr/>
        </p:nvSpPr>
        <p:spPr>
          <a:xfrm>
            <a:off x="0" y="1714488"/>
            <a:ext cx="1142976" cy="954107"/>
          </a:xfrm>
          <a:prstGeom prst="rect">
            <a:avLst/>
          </a:prstGeom>
          <a:noFill/>
        </p:spPr>
        <p:txBody>
          <a:bodyPr wrap="square" rtlCol="0">
            <a:spAutoFit/>
          </a:bodyPr>
          <a:lstStyle/>
          <a:p>
            <a:r>
              <a:rPr lang="pt-BR" sz="1400" dirty="0" smtClean="0">
                <a:solidFill>
                  <a:schemeClr val="bg1"/>
                </a:solidFill>
                <a:latin typeface="Times New Roman" pitchFamily="18" charset="0"/>
                <a:cs typeface="Times New Roman" pitchFamily="18" charset="0"/>
              </a:rPr>
              <a:t>Estela de Hamurabi: Código de leis</a:t>
            </a:r>
            <a:endParaRPr lang="pt-BR" sz="14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28728" y="214290"/>
            <a:ext cx="7498080" cy="500066"/>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pt-BR" sz="2800" dirty="0" smtClean="0">
                <a:solidFill>
                  <a:schemeClr val="accent3">
                    <a:lumMod val="50000"/>
                  </a:schemeClr>
                </a:solidFill>
                <a:latin typeface="Times New Roman" pitchFamily="18" charset="0"/>
                <a:cs typeface="Times New Roman" pitchFamily="18" charset="0"/>
              </a:rPr>
              <a:t>HEBREUS, FENÍCIOS E PERSAS</a:t>
            </a:r>
            <a:endParaRPr lang="pt-BR" sz="2800" dirty="0">
              <a:solidFill>
                <a:schemeClr val="accent3">
                  <a:lumMod val="50000"/>
                </a:schemeClr>
              </a:solidFill>
              <a:latin typeface="Times New Roman" pitchFamily="18" charset="0"/>
              <a:cs typeface="Times New Roman" pitchFamily="18" charset="0"/>
            </a:endParaRPr>
          </a:p>
        </p:txBody>
      </p:sp>
      <p:sp>
        <p:nvSpPr>
          <p:cNvPr id="3" name="Espaço Reservado para Conteúdo 2"/>
          <p:cNvSpPr>
            <a:spLocks noGrp="1"/>
          </p:cNvSpPr>
          <p:nvPr>
            <p:ph idx="1"/>
          </p:nvPr>
        </p:nvSpPr>
        <p:spPr>
          <a:xfrm>
            <a:off x="1428728" y="928670"/>
            <a:ext cx="7498080" cy="5715040"/>
          </a:xfrm>
        </p:spPr>
        <p:style>
          <a:lnRef idx="0">
            <a:scrgbClr r="0" g="0" b="0"/>
          </a:lnRef>
          <a:fillRef idx="1003">
            <a:schemeClr val="lt2"/>
          </a:fillRef>
          <a:effectRef idx="0">
            <a:scrgbClr r="0" g="0" b="0"/>
          </a:effectRef>
          <a:fontRef idx="major"/>
        </p:style>
        <p:txBody>
          <a:bodyPr>
            <a:normAutofit fontScale="92500" lnSpcReduction="10000"/>
          </a:bodyPr>
          <a:lstStyle/>
          <a:p>
            <a:pPr algn="just"/>
            <a:r>
              <a:rPr lang="pt-BR" sz="1800" dirty="0" smtClean="0">
                <a:latin typeface="Times New Roman" pitchFamily="18" charset="0"/>
                <a:cs typeface="Times New Roman" pitchFamily="18" charset="0"/>
              </a:rPr>
              <a:t>Os hebreus e fenícios eram vizinhos dos mesopotâmicos a oeste, na região da Síria-Palestina, enquanto os persas faziam fronteira com os povos do Tigres e Eufrates a leste, no atual Irã.</a:t>
            </a:r>
          </a:p>
          <a:p>
            <a:pPr algn="just"/>
            <a:r>
              <a:rPr lang="pt-BR" sz="1800" dirty="0" smtClean="0">
                <a:latin typeface="Times New Roman" pitchFamily="18" charset="0"/>
                <a:cs typeface="Times New Roman" pitchFamily="18" charset="0"/>
              </a:rPr>
              <a:t>Os hebreus se estabeleceram na Palestina, região do atual país de Israel, em torno do rio Jordão. Eles migraram da caldeia, Próximo ao Golfo Pérsico e ocuparam a Terra Prometida a partir de 2000 ªC. Eram de origem  semita, tal como os cananeus (fenícios), antigos habitantes da Palestina.</a:t>
            </a:r>
          </a:p>
          <a:p>
            <a:pPr algn="just"/>
            <a:r>
              <a:rPr lang="pt-BR" sz="1800" dirty="0" smtClean="0">
                <a:latin typeface="Times New Roman" pitchFamily="18" charset="0"/>
                <a:cs typeface="Times New Roman" pitchFamily="18" charset="0"/>
              </a:rPr>
              <a:t>Os fenícios por sua vez situaram-se mais ao norte da Palestina, no litoral da Síria, aonde atualmente está localizado o país de mesmo nome e o Líbano. Sua ocupação se deu por volta de 3000 ªC, sendo que eram igualmente de origem semita, tal como hebreus e muitos mesopotâmicos.</a:t>
            </a:r>
          </a:p>
          <a:p>
            <a:pPr algn="just"/>
            <a:r>
              <a:rPr lang="pt-BR" sz="1800" dirty="0" smtClean="0">
                <a:latin typeface="Times New Roman" pitchFamily="18" charset="0"/>
                <a:cs typeface="Times New Roman" pitchFamily="18" charset="0"/>
              </a:rPr>
              <a:t>Os persas, desde o segundo milênio antes de Cristo se fixaram no planalto iraniano ao lado de outro povo, os medos. Tinham origem indo-européia e não semítica como seus vizinhos a oeste.</a:t>
            </a:r>
          </a:p>
          <a:p>
            <a:pPr algn="just"/>
            <a:r>
              <a:rPr lang="pt-BR" sz="1800" dirty="0" smtClean="0">
                <a:latin typeface="Times New Roman" pitchFamily="18" charset="0"/>
                <a:cs typeface="Times New Roman" pitchFamily="18" charset="0"/>
              </a:rPr>
              <a:t>Esses três povos, apesar de vizinhos se diferenciavam culturalmente. Os hebreus foram os únicos povos monoteístas da antiguidade, acreditando no Deus Javé (também chamado de Iahweh ou Jeová); os fenícios se caracterizaram por suas cidades independentes, formando, entretanto um governo marítimo, uma talassocracia (do grego </a:t>
            </a:r>
            <a:r>
              <a:rPr lang="pt-BR" sz="1800" i="1" dirty="0" smtClean="0">
                <a:latin typeface="Times New Roman" pitchFamily="18" charset="0"/>
                <a:cs typeface="Times New Roman" pitchFamily="18" charset="0"/>
              </a:rPr>
              <a:t>thálassa</a:t>
            </a:r>
            <a:r>
              <a:rPr lang="pt-BR" sz="1800" dirty="0" smtClean="0">
                <a:latin typeface="Times New Roman" pitchFamily="18" charset="0"/>
                <a:cs typeface="Times New Roman" pitchFamily="18" charset="0"/>
              </a:rPr>
              <a:t> = mar + </a:t>
            </a:r>
            <a:r>
              <a:rPr lang="pt-BR" sz="1800" i="1" dirty="0" smtClean="0">
                <a:latin typeface="Times New Roman" pitchFamily="18" charset="0"/>
                <a:cs typeface="Times New Roman" pitchFamily="18" charset="0"/>
              </a:rPr>
              <a:t>cracia</a:t>
            </a:r>
            <a:r>
              <a:rPr lang="pt-BR" sz="1800" dirty="0" smtClean="0">
                <a:latin typeface="Times New Roman" pitchFamily="18" charset="0"/>
                <a:cs typeface="Times New Roman" pitchFamily="18" charset="0"/>
              </a:rPr>
              <a:t> = governo). Por fim os persas, que com suas práticas expansionistas dominaram todos os povos do oriente médio a partir de 559 ªC: a Mesopotâmia, a Palestina, a Fenícia, a Ásia Menor (atual Turquia), o Egito e até, parte da Índia.</a:t>
            </a:r>
            <a:endParaRPr lang="pt-B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1117</TotalTime>
  <Words>3146</Words>
  <Application>Microsoft Office PowerPoint</Application>
  <PresentationFormat>On-screen Show (4:3)</PresentationFormat>
  <Paragraphs>109</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Solstício</vt:lpstr>
      <vt:lpstr>História Antiga Oriental</vt:lpstr>
      <vt:lpstr> Do oriente ao ocidente</vt:lpstr>
      <vt:lpstr>Egito Antigo</vt:lpstr>
      <vt:lpstr>HISTÓRIA POLÍTICA E ORGANIZAÇÃO SOCIAL</vt:lpstr>
      <vt:lpstr>O Egito e seu legado cultural</vt:lpstr>
      <vt:lpstr>Mesopotâmia de muitos povos</vt:lpstr>
      <vt:lpstr>Slide 7</vt:lpstr>
      <vt:lpstr>OS TRAÇOS DE UMA CULTURA MILENAR</vt:lpstr>
      <vt:lpstr>HEBREUS, FENÍCIOS E PERSAS</vt:lpstr>
      <vt:lpstr>Slide 10</vt:lpstr>
      <vt:lpstr>Marinheiros e comerciantes:</vt:lpstr>
      <vt:lpstr>Slide 12</vt:lpstr>
      <vt:lpstr>O grande Império do Oriente Próximo</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História Antiga</dc:title>
  <dc:creator>User</dc:creator>
  <cp:lastModifiedBy>Marco Collares</cp:lastModifiedBy>
  <cp:revision>270</cp:revision>
  <dcterms:created xsi:type="dcterms:W3CDTF">2009-02-05T23:05:51Z</dcterms:created>
  <dcterms:modified xsi:type="dcterms:W3CDTF">2010-01-23T14:27:42Z</dcterms:modified>
</cp:coreProperties>
</file>