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788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AD8874-97B3-4426-A6A8-B9EF46EBD610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0"/>
      <dgm:spPr/>
    </dgm:pt>
    <dgm:pt modelId="{A7A35D29-8945-4AD8-80F9-7C6AF5B77E0C}" type="pres">
      <dgm:prSet presAssocID="{39AD8874-97B3-4426-A6A8-B9EF46EBD610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585A9E4A-5476-4D92-A3AE-D64B29D3E68C}" type="presOf" srcId="{39AD8874-97B3-4426-A6A8-B9EF46EBD610}" destId="{A7A35D29-8945-4AD8-80F9-7C6AF5B77E0C}" srcOrd="0" destOrd="0" presId="urn:microsoft.com/office/officeart/2005/8/layout/cycle8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EF96AC-51F0-41F9-AFBC-6B0CC6E3DCA8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23CCDDFF-A5AB-4C3E-A101-57EB577D0090}">
      <dgm:prSet phldrT="[Texto]" custT="1"/>
      <dgm:spPr/>
      <dgm:t>
        <a:bodyPr/>
        <a:lstStyle/>
        <a:p>
          <a:pPr algn="just"/>
          <a:r>
            <a:rPr lang="pt-BR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Pré-História: Antes da invenção da escrita</a:t>
          </a:r>
        </a:p>
        <a:p>
          <a:pPr algn="just"/>
          <a:r>
            <a:rPr lang="pt-BR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Período que compreende 4 milhões de anos: Hominização; evolução; descoberta do fogo e da roda; migração dos primeiros hominídeos da África em direção a Europa, Ásia e Américas; domesticação de animais e advento da agricultura.</a:t>
          </a:r>
        </a:p>
      </dgm:t>
    </dgm:pt>
    <dgm:pt modelId="{7ADE4617-2443-41A8-8030-D392B9A07A28}" type="parTrans" cxnId="{541D1818-2421-45C0-BB34-6977B8591EAB}">
      <dgm:prSet/>
      <dgm:spPr/>
      <dgm:t>
        <a:bodyPr/>
        <a:lstStyle/>
        <a:p>
          <a:endParaRPr lang="pt-BR"/>
        </a:p>
      </dgm:t>
    </dgm:pt>
    <dgm:pt modelId="{C71129C9-4C88-42A7-9927-CF0DC3A7A2F1}" type="sibTrans" cxnId="{541D1818-2421-45C0-BB34-6977B8591EAB}">
      <dgm:prSet/>
      <dgm:spPr/>
      <dgm:t>
        <a:bodyPr/>
        <a:lstStyle/>
        <a:p>
          <a:endParaRPr lang="pt-BR"/>
        </a:p>
      </dgm:t>
    </dgm:pt>
    <dgm:pt modelId="{FEA370C2-09DC-41DB-A50E-AF07B2FAC79B}">
      <dgm:prSet phldrT="[Texto]" custT="1"/>
      <dgm:spPr/>
      <dgm:t>
        <a:bodyPr anchor="ctr"/>
        <a:lstStyle/>
        <a:p>
          <a:pPr algn="ctr"/>
          <a:endParaRPr lang="pt-BR" sz="20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EADC8B-8BFA-4B1A-939E-54C9A3B44DFC}" type="parTrans" cxnId="{8F699DA4-8A6D-4A1A-BF4B-5C5D3765F608}">
      <dgm:prSet/>
      <dgm:spPr/>
      <dgm:t>
        <a:bodyPr/>
        <a:lstStyle/>
        <a:p>
          <a:endParaRPr lang="pt-BR"/>
        </a:p>
      </dgm:t>
    </dgm:pt>
    <dgm:pt modelId="{9A49D4C7-E259-4D37-B512-6DD5D603AFE6}" type="sibTrans" cxnId="{8F699DA4-8A6D-4A1A-BF4B-5C5D3765F608}">
      <dgm:prSet/>
      <dgm:spPr/>
      <dgm:t>
        <a:bodyPr/>
        <a:lstStyle/>
        <a:p>
          <a:endParaRPr lang="pt-BR"/>
        </a:p>
      </dgm:t>
    </dgm:pt>
    <dgm:pt modelId="{A5F5484A-388B-405D-B0E2-7F0FA7220D82}">
      <dgm:prSet phldrT="[Texto]" custT="1"/>
      <dgm:spPr/>
      <dgm:t>
        <a:bodyPr/>
        <a:lstStyle/>
        <a:p>
          <a:pPr algn="l"/>
          <a:r>
            <a:rPr lang="pt-BR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Paleolítico (Idade da Pedra Lascada); 4 milhões de anos até   10.000 ªC.</a:t>
          </a:r>
        </a:p>
        <a:p>
          <a:pPr algn="l"/>
          <a:r>
            <a:rPr lang="pt-BR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Neolítico (Idade da Pedra Polida); 10.000 ªC até 4.000 ªC</a:t>
          </a:r>
        </a:p>
        <a:p>
          <a:pPr algn="l"/>
          <a:r>
            <a:rPr lang="pt-BR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Idade dos Metais; 4000 ªC (oriente), 2000 ªC (Mediterrâneo ocidental).</a:t>
          </a:r>
          <a:endParaRPr lang="pt-BR" sz="240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4A699A3-C4B1-42F2-9A4A-34AF1E122677}" type="parTrans" cxnId="{412A273C-F9C6-46AA-B764-D1A31519F6C8}">
      <dgm:prSet/>
      <dgm:spPr/>
      <dgm:t>
        <a:bodyPr/>
        <a:lstStyle/>
        <a:p>
          <a:endParaRPr lang="pt-BR"/>
        </a:p>
      </dgm:t>
    </dgm:pt>
    <dgm:pt modelId="{72E06F01-E9A5-40EF-8FAC-900AF8A28518}" type="sibTrans" cxnId="{412A273C-F9C6-46AA-B764-D1A31519F6C8}">
      <dgm:prSet/>
      <dgm:spPr/>
      <dgm:t>
        <a:bodyPr/>
        <a:lstStyle/>
        <a:p>
          <a:endParaRPr lang="pt-BR"/>
        </a:p>
      </dgm:t>
    </dgm:pt>
    <dgm:pt modelId="{9EED00D8-DAB3-481D-A12C-5C05CB8777AF}">
      <dgm:prSet phldrT="[Texto]" phldr="1" custT="1"/>
      <dgm:spPr/>
      <dgm:t>
        <a:bodyPr/>
        <a:lstStyle/>
        <a:p>
          <a:endParaRPr lang="pt-BR" sz="1200" dirty="0">
            <a:latin typeface="Times New Roman" pitchFamily="18" charset="0"/>
            <a:cs typeface="Times New Roman" pitchFamily="18" charset="0"/>
          </a:endParaRPr>
        </a:p>
      </dgm:t>
    </dgm:pt>
    <dgm:pt modelId="{E9E585B2-B8C0-427D-BEF1-3C027B418D4B}" type="parTrans" cxnId="{73CA91EA-8B6C-42D0-A13F-FEF3EED0D670}">
      <dgm:prSet/>
      <dgm:spPr/>
      <dgm:t>
        <a:bodyPr/>
        <a:lstStyle/>
        <a:p>
          <a:endParaRPr lang="pt-BR"/>
        </a:p>
      </dgm:t>
    </dgm:pt>
    <dgm:pt modelId="{722CBAF4-A485-4456-8CCA-209A143EA0C2}" type="sibTrans" cxnId="{73CA91EA-8B6C-42D0-A13F-FEF3EED0D670}">
      <dgm:prSet/>
      <dgm:spPr/>
      <dgm:t>
        <a:bodyPr/>
        <a:lstStyle/>
        <a:p>
          <a:endParaRPr lang="pt-BR"/>
        </a:p>
      </dgm:t>
    </dgm:pt>
    <dgm:pt modelId="{0044FAB8-715B-4575-8C90-EF14035C2E69}" type="pres">
      <dgm:prSet presAssocID="{40EF96AC-51F0-41F9-AFBC-6B0CC6E3DCA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4FB2264-D862-460E-B13A-4460DDA23E9E}" type="pres">
      <dgm:prSet presAssocID="{23CCDDFF-A5AB-4C3E-A101-57EB577D0090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616F5EC-AB80-4A4A-8031-25D4FF23F093}" type="pres">
      <dgm:prSet presAssocID="{23CCDDFF-A5AB-4C3E-A101-57EB577D009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CAABCE-A2B3-40C2-9240-822F503B3783}" type="pres">
      <dgm:prSet presAssocID="{A5F5484A-388B-405D-B0E2-7F0FA7220D8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4F78AA4-B8C5-4F2F-965C-6DEC6282313A}" type="pres">
      <dgm:prSet presAssocID="{A5F5484A-388B-405D-B0E2-7F0FA7220D82}" presName="childText" presStyleLbl="revTx" presStyleIdx="1" presStyleCnt="2" custFlipVert="1" custScaleY="6966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41D1818-2421-45C0-BB34-6977B8591EAB}" srcId="{40EF96AC-51F0-41F9-AFBC-6B0CC6E3DCA8}" destId="{23CCDDFF-A5AB-4C3E-A101-57EB577D0090}" srcOrd="0" destOrd="0" parTransId="{7ADE4617-2443-41A8-8030-D392B9A07A28}" sibTransId="{C71129C9-4C88-42A7-9927-CF0DC3A7A2F1}"/>
    <dgm:cxn modelId="{73CA91EA-8B6C-42D0-A13F-FEF3EED0D670}" srcId="{A5F5484A-388B-405D-B0E2-7F0FA7220D82}" destId="{9EED00D8-DAB3-481D-A12C-5C05CB8777AF}" srcOrd="0" destOrd="0" parTransId="{E9E585B2-B8C0-427D-BEF1-3C027B418D4B}" sibTransId="{722CBAF4-A485-4456-8CCA-209A143EA0C2}"/>
    <dgm:cxn modelId="{D85DA904-CCF8-4A8F-9E27-EA3F096B0245}" type="presOf" srcId="{23CCDDFF-A5AB-4C3E-A101-57EB577D0090}" destId="{74FB2264-D862-460E-B13A-4460DDA23E9E}" srcOrd="0" destOrd="0" presId="urn:microsoft.com/office/officeart/2005/8/layout/vList2"/>
    <dgm:cxn modelId="{0EA58FC6-258F-4968-A9F3-A2F604E85551}" type="presOf" srcId="{9EED00D8-DAB3-481D-A12C-5C05CB8777AF}" destId="{74F78AA4-B8C5-4F2F-965C-6DEC6282313A}" srcOrd="0" destOrd="0" presId="urn:microsoft.com/office/officeart/2005/8/layout/vList2"/>
    <dgm:cxn modelId="{92AE051B-6FF8-4289-A109-A26EAD877273}" type="presOf" srcId="{40EF96AC-51F0-41F9-AFBC-6B0CC6E3DCA8}" destId="{0044FAB8-715B-4575-8C90-EF14035C2E69}" srcOrd="0" destOrd="0" presId="urn:microsoft.com/office/officeart/2005/8/layout/vList2"/>
    <dgm:cxn modelId="{0F200EAB-ABBD-40A2-B775-842F6DFF7E55}" type="presOf" srcId="{A5F5484A-388B-405D-B0E2-7F0FA7220D82}" destId="{EACAABCE-A2B3-40C2-9240-822F503B3783}" srcOrd="0" destOrd="0" presId="urn:microsoft.com/office/officeart/2005/8/layout/vList2"/>
    <dgm:cxn modelId="{412A273C-F9C6-46AA-B764-D1A31519F6C8}" srcId="{40EF96AC-51F0-41F9-AFBC-6B0CC6E3DCA8}" destId="{A5F5484A-388B-405D-B0E2-7F0FA7220D82}" srcOrd="1" destOrd="0" parTransId="{E4A699A3-C4B1-42F2-9A4A-34AF1E122677}" sibTransId="{72E06F01-E9A5-40EF-8FAC-900AF8A28518}"/>
    <dgm:cxn modelId="{8F699DA4-8A6D-4A1A-BF4B-5C5D3765F608}" srcId="{23CCDDFF-A5AB-4C3E-A101-57EB577D0090}" destId="{FEA370C2-09DC-41DB-A50E-AF07B2FAC79B}" srcOrd="0" destOrd="0" parTransId="{92EADC8B-8BFA-4B1A-939E-54C9A3B44DFC}" sibTransId="{9A49D4C7-E259-4D37-B512-6DD5D603AFE6}"/>
    <dgm:cxn modelId="{CC7A98DF-2CC1-4F56-8FBE-6EF53A1FF8FC}" type="presOf" srcId="{FEA370C2-09DC-41DB-A50E-AF07B2FAC79B}" destId="{4616F5EC-AB80-4A4A-8031-25D4FF23F093}" srcOrd="0" destOrd="0" presId="urn:microsoft.com/office/officeart/2005/8/layout/vList2"/>
    <dgm:cxn modelId="{60E8E578-B147-4794-81FC-BE909AA26006}" type="presParOf" srcId="{0044FAB8-715B-4575-8C90-EF14035C2E69}" destId="{74FB2264-D862-460E-B13A-4460DDA23E9E}" srcOrd="0" destOrd="0" presId="urn:microsoft.com/office/officeart/2005/8/layout/vList2"/>
    <dgm:cxn modelId="{8C8A529D-207F-46DD-844A-4F65E3421313}" type="presParOf" srcId="{0044FAB8-715B-4575-8C90-EF14035C2E69}" destId="{4616F5EC-AB80-4A4A-8031-25D4FF23F093}" srcOrd="1" destOrd="0" presId="urn:microsoft.com/office/officeart/2005/8/layout/vList2"/>
    <dgm:cxn modelId="{C41EA142-75D4-4D12-8E29-F8007D6A2D30}" type="presParOf" srcId="{0044FAB8-715B-4575-8C90-EF14035C2E69}" destId="{EACAABCE-A2B3-40C2-9240-822F503B3783}" srcOrd="2" destOrd="0" presId="urn:microsoft.com/office/officeart/2005/8/layout/vList2"/>
    <dgm:cxn modelId="{367DC65F-4F2C-492D-BA9F-EFF8E29AD03B}" type="presParOf" srcId="{0044FAB8-715B-4575-8C90-EF14035C2E69}" destId="{74F78AA4-B8C5-4F2F-965C-6DEC6282313A}" srcOrd="3" destOrd="0" presId="urn:microsoft.com/office/officeart/2005/8/layout/vList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5B5B40-897F-4358-9D70-83F6197F1A19}" type="doc">
      <dgm:prSet loTypeId="urn:microsoft.com/office/officeart/2005/8/layout/hierarchy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31F6C88-3020-480B-9A5B-9FDF86D7FA67}">
      <dgm:prSet phldrT="[Texto]" custT="1"/>
      <dgm:spPr/>
      <dgm:t>
        <a:bodyPr/>
        <a:lstStyle/>
        <a:p>
          <a:pPr algn="just"/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Os primeiros hominídeos primatas surgiram na África há mais de 4 milhões de anos.</a:t>
          </a:r>
        </a:p>
        <a:p>
          <a:pPr algn="just"/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* </a:t>
          </a:r>
          <a:r>
            <a:rPr lang="pt-BR" sz="1800" b="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Australopithecus </a:t>
          </a:r>
          <a:r>
            <a:rPr lang="pt-BR" sz="1800" b="0" i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(4 milhões de anos)</a:t>
          </a:r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: Circunscrito a África; postura ereta, andar bípede e utilização de instrumentos de pedra lascada (Lucy/</a:t>
          </a:r>
          <a:r>
            <a:rPr lang="pt-BR" sz="1800" b="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afarensis</a:t>
          </a:r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).</a:t>
          </a:r>
        </a:p>
        <a:p>
          <a:pPr algn="just"/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* </a:t>
          </a:r>
          <a:r>
            <a:rPr lang="pt-BR" sz="1800" b="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Homo Habilis </a:t>
          </a:r>
          <a:r>
            <a:rPr lang="pt-BR" sz="1800" b="0" i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(2 milhões de anos)</a:t>
          </a:r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: Primeiro do gênero homo, ancestral do </a:t>
          </a:r>
          <a:r>
            <a:rPr lang="pt-BR" sz="1800" b="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Homo Erectus </a:t>
          </a:r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(1,5 milhões de anos/Europa e Ásia), esse, ancestral do </a:t>
          </a:r>
          <a:r>
            <a:rPr lang="pt-BR" sz="1800" b="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homo sapiens </a:t>
          </a:r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e  do Neanderthal (300 e 100 mil anos respectivamente).</a:t>
          </a:r>
        </a:p>
        <a:p>
          <a:pPr algn="just"/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* </a:t>
          </a:r>
          <a:r>
            <a:rPr lang="pt-BR" sz="1800" b="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Homo sapiens sapiens:</a:t>
          </a:r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homem moderno surgido à 190 ou 90 mil anos atrás. Foi quem migrou para todas as partes do mundo (incluindo a América) e quem criou a arte rupestre (40 mil anos). Por volta de 30 mil anos atrás o </a:t>
          </a:r>
          <a:r>
            <a:rPr lang="pt-BR" sz="1800" b="0" i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homo sapiens</a:t>
          </a:r>
          <a:r>
            <a:rPr lang="pt-BR" sz="1800" b="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rPr>
            <a:t> moderno era a única espécie hominídea sobrevivente, já que os neanderthais deixaram de existir por essa época.</a:t>
          </a:r>
          <a:endParaRPr lang="pt-BR" sz="1800" b="0" dirty="0">
            <a:solidFill>
              <a:schemeClr val="accent2">
                <a:lumMod val="50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4DB8E87B-1382-4710-9CB4-5A3FB7DD9998}" type="parTrans" cxnId="{524E302D-6277-45F5-9A3C-519EAC6C530F}">
      <dgm:prSet/>
      <dgm:spPr/>
      <dgm:t>
        <a:bodyPr/>
        <a:lstStyle/>
        <a:p>
          <a:endParaRPr lang="pt-BR"/>
        </a:p>
      </dgm:t>
    </dgm:pt>
    <dgm:pt modelId="{053E886D-5C56-4C5B-A0E7-709C3BC9B9E1}" type="sibTrans" cxnId="{524E302D-6277-45F5-9A3C-519EAC6C530F}">
      <dgm:prSet/>
      <dgm:spPr/>
      <dgm:t>
        <a:bodyPr/>
        <a:lstStyle/>
        <a:p>
          <a:endParaRPr lang="pt-BR"/>
        </a:p>
      </dgm:t>
    </dgm:pt>
    <dgm:pt modelId="{3C646671-AA04-40CB-B68F-000964FE22E4}">
      <dgm:prSet phldrT="[Texto]" custT="1"/>
      <dgm:spPr/>
      <dgm:t>
        <a:bodyPr/>
        <a:lstStyle/>
        <a:p>
          <a:pPr algn="ctr"/>
          <a:endParaRPr lang="pt-BR" sz="1600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endParaRPr lang="pt-BR" sz="1600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endParaRPr lang="pt-BR" sz="1600" b="0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Hominização e evolução:</a:t>
          </a:r>
        </a:p>
        <a:p>
          <a:pPr algn="just"/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 concepção de uma evolução dos hominídeos de modo a se diferenciarem dos </a:t>
          </a:r>
          <a:r>
            <a:rPr lang="pt-BR" sz="16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pongidae</a:t>
          </a:r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deve-se a obra </a:t>
          </a:r>
          <a:r>
            <a:rPr lang="pt-BR" sz="1600" b="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 evolução das espécies </a:t>
          </a:r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de Charles Darwin, publicada em 1859.</a:t>
          </a:r>
        </a:p>
        <a:p>
          <a:pPr algn="just"/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Principais elementos do processo de hominização:</a:t>
          </a:r>
        </a:p>
        <a:p>
          <a:pPr algn="just"/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Neotenia – imaturidade dos fetos e bebês no nascimento; dedo do pé não oponível e caráter difásico do desenvolvimento sexual.</a:t>
          </a:r>
        </a:p>
        <a:p>
          <a:pPr algn="just"/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-Aumento do volume craniano – soldagem incompleta do crânio dos bebês ao nascerem, levando ao aumento do volume craniano e do cérebro com o tempo. </a:t>
          </a:r>
        </a:p>
        <a:p>
          <a:pPr algn="just"/>
          <a:r>
            <a:rPr lang="pt-BR" sz="16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Bipedalismo – fim da braquiação e liberação das mãos para o trabalho e para a criação cultura.</a:t>
          </a:r>
        </a:p>
        <a:p>
          <a:pPr algn="l"/>
          <a:endParaRPr lang="pt-BR" sz="1600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algn="l"/>
          <a:endParaRPr lang="pt-BR" sz="1600" b="1" dirty="0" smtClean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  <a:p>
          <a:pPr algn="ctr"/>
          <a:endParaRPr lang="pt-BR" sz="16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11CA5B5-135F-47E3-8748-7734A0CC57FC}" type="sibTrans" cxnId="{997C6A2C-7848-4929-BB13-300F49A56180}">
      <dgm:prSet/>
      <dgm:spPr/>
      <dgm:t>
        <a:bodyPr/>
        <a:lstStyle/>
        <a:p>
          <a:endParaRPr lang="pt-BR"/>
        </a:p>
      </dgm:t>
    </dgm:pt>
    <dgm:pt modelId="{FB99FBA9-4E86-4BC4-A91F-9FF7781A04A4}" type="parTrans" cxnId="{997C6A2C-7848-4929-BB13-300F49A56180}">
      <dgm:prSet/>
      <dgm:spPr/>
      <dgm:t>
        <a:bodyPr/>
        <a:lstStyle/>
        <a:p>
          <a:endParaRPr lang="pt-BR"/>
        </a:p>
      </dgm:t>
    </dgm:pt>
    <dgm:pt modelId="{F82D032A-955D-4C27-B711-324C43B3F3DB}" type="pres">
      <dgm:prSet presAssocID="{B45B5B40-897F-4358-9D70-83F6197F1A1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EE63F540-6F26-443A-81A4-74D58CE636DF}" type="pres">
      <dgm:prSet presAssocID="{031F6C88-3020-480B-9A5B-9FDF86D7FA67}" presName="vertOne" presStyleCnt="0"/>
      <dgm:spPr/>
    </dgm:pt>
    <dgm:pt modelId="{998D1761-47F9-456D-8DD7-4FC3310D2DEB}" type="pres">
      <dgm:prSet presAssocID="{031F6C88-3020-480B-9A5B-9FDF86D7FA67}" presName="txOne" presStyleLbl="node0" presStyleIdx="0" presStyleCnt="1" custScaleX="98031" custScaleY="130073" custLinFactNeighborX="-172" custLinFactNeighborY="-97584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5EAD2C1E-521C-4F5C-9D69-675731BBB318}" type="pres">
      <dgm:prSet presAssocID="{031F6C88-3020-480B-9A5B-9FDF86D7FA67}" presName="parTransOne" presStyleCnt="0"/>
      <dgm:spPr/>
    </dgm:pt>
    <dgm:pt modelId="{D0FD2FCF-1E8A-4902-B693-ABB19AF3FA00}" type="pres">
      <dgm:prSet presAssocID="{031F6C88-3020-480B-9A5B-9FDF86D7FA67}" presName="horzOne" presStyleCnt="0"/>
      <dgm:spPr/>
    </dgm:pt>
    <dgm:pt modelId="{6C27FB57-D089-4BCE-A5E4-6240C5CFF11B}" type="pres">
      <dgm:prSet presAssocID="{3C646671-AA04-40CB-B68F-000964FE22E4}" presName="vertTwo" presStyleCnt="0"/>
      <dgm:spPr/>
    </dgm:pt>
    <dgm:pt modelId="{5C82834C-2CA7-4A8D-B8DD-E4E8CE646777}" type="pres">
      <dgm:prSet presAssocID="{3C646671-AA04-40CB-B68F-000964FE22E4}" presName="txTwo" presStyleLbl="node2" presStyleIdx="0" presStyleCnt="1" custScaleY="102129" custLinFactNeighborX="-49" custLinFactNeighborY="991">
        <dgm:presLayoutVars>
          <dgm:chPref val="3"/>
        </dgm:presLayoutVars>
      </dgm:prSet>
      <dgm:spPr/>
      <dgm:t>
        <a:bodyPr/>
        <a:lstStyle/>
        <a:p>
          <a:endParaRPr lang="pt-BR"/>
        </a:p>
      </dgm:t>
    </dgm:pt>
    <dgm:pt modelId="{19903491-003D-4145-AA71-357F2E080DC3}" type="pres">
      <dgm:prSet presAssocID="{3C646671-AA04-40CB-B68F-000964FE22E4}" presName="horzTwo" presStyleCnt="0"/>
      <dgm:spPr/>
    </dgm:pt>
  </dgm:ptLst>
  <dgm:cxnLst>
    <dgm:cxn modelId="{524E302D-6277-45F5-9A3C-519EAC6C530F}" srcId="{B45B5B40-897F-4358-9D70-83F6197F1A19}" destId="{031F6C88-3020-480B-9A5B-9FDF86D7FA67}" srcOrd="0" destOrd="0" parTransId="{4DB8E87B-1382-4710-9CB4-5A3FB7DD9998}" sibTransId="{053E886D-5C56-4C5B-A0E7-709C3BC9B9E1}"/>
    <dgm:cxn modelId="{20262C62-3898-44ED-9DEC-5F3A5C8CA689}" type="presOf" srcId="{031F6C88-3020-480B-9A5B-9FDF86D7FA67}" destId="{998D1761-47F9-456D-8DD7-4FC3310D2DEB}" srcOrd="0" destOrd="0" presId="urn:microsoft.com/office/officeart/2005/8/layout/hierarchy4"/>
    <dgm:cxn modelId="{3572CF56-2FBB-418F-AA59-273615E67923}" type="presOf" srcId="{B45B5B40-897F-4358-9D70-83F6197F1A19}" destId="{F82D032A-955D-4C27-B711-324C43B3F3DB}" srcOrd="0" destOrd="0" presId="urn:microsoft.com/office/officeart/2005/8/layout/hierarchy4"/>
    <dgm:cxn modelId="{997C6A2C-7848-4929-BB13-300F49A56180}" srcId="{031F6C88-3020-480B-9A5B-9FDF86D7FA67}" destId="{3C646671-AA04-40CB-B68F-000964FE22E4}" srcOrd="0" destOrd="0" parTransId="{FB99FBA9-4E86-4BC4-A91F-9FF7781A04A4}" sibTransId="{A11CA5B5-135F-47E3-8748-7734A0CC57FC}"/>
    <dgm:cxn modelId="{54B04B6A-F1D2-4122-ADCE-BF876568D443}" type="presOf" srcId="{3C646671-AA04-40CB-B68F-000964FE22E4}" destId="{5C82834C-2CA7-4A8D-B8DD-E4E8CE646777}" srcOrd="0" destOrd="0" presId="urn:microsoft.com/office/officeart/2005/8/layout/hierarchy4"/>
    <dgm:cxn modelId="{8F5A54FC-D2D8-46B6-AC6E-FFCFFDDEC75F}" type="presParOf" srcId="{F82D032A-955D-4C27-B711-324C43B3F3DB}" destId="{EE63F540-6F26-443A-81A4-74D58CE636DF}" srcOrd="0" destOrd="0" presId="urn:microsoft.com/office/officeart/2005/8/layout/hierarchy4"/>
    <dgm:cxn modelId="{50AC54B8-C4A9-42A4-AFEE-85EEB3A48D92}" type="presParOf" srcId="{EE63F540-6F26-443A-81A4-74D58CE636DF}" destId="{998D1761-47F9-456D-8DD7-4FC3310D2DEB}" srcOrd="0" destOrd="0" presId="urn:microsoft.com/office/officeart/2005/8/layout/hierarchy4"/>
    <dgm:cxn modelId="{65ABCB34-3E5E-44AD-9A67-67CB3F13B788}" type="presParOf" srcId="{EE63F540-6F26-443A-81A4-74D58CE636DF}" destId="{5EAD2C1E-521C-4F5C-9D69-675731BBB318}" srcOrd="1" destOrd="0" presId="urn:microsoft.com/office/officeart/2005/8/layout/hierarchy4"/>
    <dgm:cxn modelId="{D121FA6B-902C-4EDE-870F-7A746F42258A}" type="presParOf" srcId="{EE63F540-6F26-443A-81A4-74D58CE636DF}" destId="{D0FD2FCF-1E8A-4902-B693-ABB19AF3FA00}" srcOrd="2" destOrd="0" presId="urn:microsoft.com/office/officeart/2005/8/layout/hierarchy4"/>
    <dgm:cxn modelId="{998FA1B6-AB96-476E-8776-CDC76A0E1605}" type="presParOf" srcId="{D0FD2FCF-1E8A-4902-B693-ABB19AF3FA00}" destId="{6C27FB57-D089-4BCE-A5E4-6240C5CFF11B}" srcOrd="0" destOrd="0" presId="urn:microsoft.com/office/officeart/2005/8/layout/hierarchy4"/>
    <dgm:cxn modelId="{A2281087-EF66-4566-86EB-E2942F42D0BE}" type="presParOf" srcId="{6C27FB57-D089-4BCE-A5E4-6240C5CFF11B}" destId="{5C82834C-2CA7-4A8D-B8DD-E4E8CE646777}" srcOrd="0" destOrd="0" presId="urn:microsoft.com/office/officeart/2005/8/layout/hierarchy4"/>
    <dgm:cxn modelId="{0F1882D0-62DF-49EA-BB1E-C4241239B811}" type="presParOf" srcId="{6C27FB57-D089-4BCE-A5E4-6240C5CFF11B}" destId="{19903491-003D-4145-AA71-357F2E080DC3}" srcOrd="1" destOrd="0" presId="urn:microsoft.com/office/officeart/2005/8/layout/hierarchy4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F8601-D473-4FD5-B1BC-8B4517FCD2C1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D0D363-ED2A-4F87-BBD6-7521335B701E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D0D363-ED2A-4F87-BBD6-7521335B701E}" type="slidenum">
              <a:rPr lang="pt-BR" smtClean="0"/>
              <a:pPr/>
              <a:t>2</a:t>
            </a:fld>
            <a:endParaRPr lang="pt-B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3D4D-1569-4F7E-BAF0-17B8635A64E9}" type="datetimeFigureOut">
              <a:rPr lang="pt-BR" smtClean="0"/>
              <a:pPr/>
              <a:t>16/1/2010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B7AD2-C97C-44A8-B852-45B30D773E71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3200" dirty="0" smtClean="0">
                <a:solidFill>
                  <a:schemeClr val="tx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O TEMPO NA HISTÓRIA</a:t>
            </a:r>
            <a:endParaRPr lang="pt-BR" sz="3200" dirty="0">
              <a:solidFill>
                <a:schemeClr val="tx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28728" y="3857628"/>
            <a:ext cx="6400800" cy="12573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Aulas Introdutórias</a:t>
            </a:r>
            <a:endParaRPr lang="pt-BR" sz="280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CERRITOS E </a:t>
            </a:r>
            <a:b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SAMBAQUIS</a:t>
            </a:r>
            <a:br>
              <a:rPr lang="pt-BR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pt-BR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sz="24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*POVOAMENTO DO BRASIL</a:t>
            </a:r>
          </a:p>
          <a:p>
            <a:pPr algn="ctr">
              <a:buNone/>
            </a:pPr>
            <a:endParaRPr lang="pt-BR" sz="2400" dirty="0" smtClean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pt-BR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1) Os primeiros grupos teriam saído das regiões da Venezuela e Colômbia até a Amazônia brasileira.</a:t>
            </a:r>
          </a:p>
          <a:p>
            <a:pPr algn="just">
              <a:buNone/>
            </a:pPr>
            <a:r>
              <a:rPr lang="pt-BR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2) Na Amazônia temos objetos de pedra desde o paleolítico, seguida de uma cultura ceramista de 1000 a 200 ªC.</a:t>
            </a:r>
          </a:p>
          <a:p>
            <a:pPr algn="just">
              <a:buNone/>
            </a:pPr>
            <a:r>
              <a:rPr lang="pt-BR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3) No centro-meridional brasileiro temos os Sambaquis (Do Tupi/ </a:t>
            </a:r>
            <a:r>
              <a:rPr lang="pt-BR" sz="2000" i="1" dirty="0" err="1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Tamba</a:t>
            </a:r>
            <a:r>
              <a:rPr lang="pt-BR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conchas + </a:t>
            </a:r>
            <a:r>
              <a:rPr lang="pt-BR" sz="2000" i="1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pt-BR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i = amontoado) litorâneos de 10.000 ªC em diante, mais a cerâmica guarani, posterior a esses povoamentos, de 1000 ªC</a:t>
            </a:r>
            <a:r>
              <a:rPr lang="pt-BR" sz="2000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pt-BR" sz="2000" dirty="0" smtClean="0">
                <a:solidFill>
                  <a:schemeClr val="tx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4) Dois tipos de arte rupestre foram encontradas na Caverna da Pedra Furada, em São Raimundo Nonato, no Piauí: figuras com motivos naturalistas (típicas do paleolítico) e com motivos geométricos (mesolítico em diante).</a:t>
            </a:r>
            <a:endParaRPr lang="pt-BR" sz="2000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2"/>
          </p:nvPr>
        </p:nvSpPr>
        <p:spPr>
          <a:xfrm>
            <a:off x="428596" y="1500174"/>
            <a:ext cx="1984248" cy="4543444"/>
          </a:xfrm>
        </p:spPr>
        <p:txBody>
          <a:bodyPr>
            <a:normAutofit/>
          </a:bodyPr>
          <a:lstStyle/>
          <a:p>
            <a:pPr algn="ctr"/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Os sambaquis são amontoados de conchas e esqueletos de peixes espalhados pelo litoral brasileiro, chegando a 30 metros de altura. Os Cerritos  são amontoados de detritos misturados com areia e pedra. Ambos são materiais orgânicos </a:t>
            </a: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fossilizados, ou seja, sedimentados, com rochas em volta</a:t>
            </a:r>
            <a:r>
              <a:rPr lang="pt-BR" sz="1600" dirty="0" smtClean="0"/>
              <a:t>.</a:t>
            </a:r>
            <a:endParaRPr lang="pt-BR" sz="16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3600" dirty="0" smtClean="0">
                <a:latin typeface="Times New Roman" pitchFamily="18" charset="0"/>
                <a:cs typeface="Times New Roman" pitchFamily="18" charset="0"/>
              </a:rPr>
              <a:t>Rumo a Antiguidade</a:t>
            </a:r>
            <a:endParaRPr lang="pt-BR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Espaço Reservado para Conteúdo 7" descr="tpar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1736" y="3357562"/>
            <a:ext cx="4071966" cy="3036951"/>
          </a:xfrm>
        </p:spPr>
        <p:style>
          <a:lnRef idx="0">
            <a:scrgbClr r="0" g="0" b="0"/>
          </a:lnRef>
          <a:fillRef idx="1002">
            <a:schemeClr val="dk2"/>
          </a:fillRef>
          <a:effectRef idx="0">
            <a:scrgbClr r="0" g="0" b="0"/>
          </a:effectRef>
          <a:fontRef idx="major"/>
        </p:style>
      </p:pic>
      <p:pic>
        <p:nvPicPr>
          <p:cNvPr id="9" name="Imagem 8" descr="py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071546"/>
            <a:ext cx="2857520" cy="1967327"/>
          </a:xfrm>
          <a:prstGeom prst="rect">
            <a:avLst/>
          </a:prstGeom>
        </p:spPr>
      </p:pic>
      <p:pic>
        <p:nvPicPr>
          <p:cNvPr id="11" name="Imagem 10" descr="garden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1071546"/>
            <a:ext cx="2551773" cy="207956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3428992" y="1071546"/>
            <a:ext cx="25717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Com a formação de comunidades sedentárias em torno de práticas agrícolas surgiria a necessidade da formação do aparelho de Estado para gerenciar o excedente da produção.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0" y="3286124"/>
            <a:ext cx="250029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A escrita foi criada na Mesopotâmia e no Egito para fins da demarcação dos excedentes agrícolas. Os instrumentos de pedra há algum tempo estavam sendo gradativamente substituídos pelos de metal (Idade dos Metais), como o cobre e o bronze. Surgiram as primeiras cidades, o artesanato e o comércio de mercadorias.</a:t>
            </a:r>
            <a:r>
              <a:rPr lang="pt-BR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pt-BR" sz="1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6786578" y="3357562"/>
            <a:ext cx="235742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Essas primeiras comunidades complexas organizaram-se desde o Neolítico e a Idade dos Metais, próximas a grandes rios, como o Nilo (África), o Tigres e o Eufrates, (Mesopotâmia), ou mesmo em torno do  Mar Mediterrâneo. Temos com isso o advento das primeiras civilizações da Antiguidade.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Delineando o tempo</a:t>
            </a:r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428768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tângulo 6"/>
          <p:cNvSpPr/>
          <p:nvPr/>
        </p:nvSpPr>
        <p:spPr>
          <a:xfrm>
            <a:off x="1071538" y="2571744"/>
            <a:ext cx="1143008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Pré-História</a:t>
            </a:r>
            <a:endParaRPr lang="pt-BR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2786050" y="2571744"/>
            <a:ext cx="928694" cy="92869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Idade Antiga</a:t>
            </a:r>
            <a:endParaRPr lang="pt-B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286248" y="2571744"/>
            <a:ext cx="914400" cy="9144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Idade Média</a:t>
            </a:r>
            <a:endParaRPr lang="pt-B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572132" y="2571744"/>
            <a:ext cx="1128714" cy="92869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Idade Moderna</a:t>
            </a:r>
            <a:endParaRPr lang="pt-B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7000892" y="2571744"/>
            <a:ext cx="1643074" cy="9144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Idade Contemporânea</a:t>
            </a:r>
            <a:endParaRPr lang="pt-BR" sz="1600" dirty="0">
              <a:solidFill>
                <a:schemeClr val="tx1"/>
              </a:solidFill>
            </a:endParaRPr>
          </a:p>
        </p:txBody>
      </p:sp>
      <p:cxnSp>
        <p:nvCxnSpPr>
          <p:cNvPr id="53" name="Conector reto 52"/>
          <p:cNvCxnSpPr/>
          <p:nvPr/>
        </p:nvCxnSpPr>
        <p:spPr>
          <a:xfrm rot="5400000">
            <a:off x="1108051" y="4035429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to 56"/>
          <p:cNvCxnSpPr/>
          <p:nvPr/>
        </p:nvCxnSpPr>
        <p:spPr>
          <a:xfrm rot="5400000">
            <a:off x="2643968" y="3999710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 reto 61"/>
          <p:cNvCxnSpPr/>
          <p:nvPr/>
        </p:nvCxnSpPr>
        <p:spPr>
          <a:xfrm>
            <a:off x="1643042" y="4572008"/>
            <a:ext cx="15716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to 65"/>
          <p:cNvCxnSpPr/>
          <p:nvPr/>
        </p:nvCxnSpPr>
        <p:spPr>
          <a:xfrm rot="5400000">
            <a:off x="2894001" y="4035429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to 68"/>
          <p:cNvCxnSpPr/>
          <p:nvPr/>
        </p:nvCxnSpPr>
        <p:spPr>
          <a:xfrm rot="5400000">
            <a:off x="4108447" y="4035429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reto 74"/>
          <p:cNvCxnSpPr/>
          <p:nvPr/>
        </p:nvCxnSpPr>
        <p:spPr>
          <a:xfrm>
            <a:off x="3428992" y="4572008"/>
            <a:ext cx="121444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ector reto 77"/>
          <p:cNvCxnSpPr/>
          <p:nvPr/>
        </p:nvCxnSpPr>
        <p:spPr>
          <a:xfrm rot="5400000">
            <a:off x="4321967" y="4036223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reto 79"/>
          <p:cNvCxnSpPr/>
          <p:nvPr/>
        </p:nvCxnSpPr>
        <p:spPr>
          <a:xfrm rot="5400000">
            <a:off x="5464975" y="4036223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Conector reto 81"/>
          <p:cNvCxnSpPr/>
          <p:nvPr/>
        </p:nvCxnSpPr>
        <p:spPr>
          <a:xfrm>
            <a:off x="4857752" y="4572008"/>
            <a:ext cx="114300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ector reto 87"/>
          <p:cNvCxnSpPr>
            <a:stCxn id="14" idx="2"/>
          </p:cNvCxnSpPr>
          <p:nvPr/>
        </p:nvCxnSpPr>
        <p:spPr>
          <a:xfrm rot="16200000" flipH="1">
            <a:off x="5604277" y="4032649"/>
            <a:ext cx="1071570" cy="71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reto 89"/>
          <p:cNvCxnSpPr/>
          <p:nvPr/>
        </p:nvCxnSpPr>
        <p:spPr>
          <a:xfrm rot="5400000">
            <a:off x="7180281" y="4035429"/>
            <a:ext cx="107157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ector reto 92"/>
          <p:cNvCxnSpPr/>
          <p:nvPr/>
        </p:nvCxnSpPr>
        <p:spPr>
          <a:xfrm>
            <a:off x="6143636" y="4572008"/>
            <a:ext cx="15716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CaixaDeTexto 95"/>
          <p:cNvSpPr txBox="1"/>
          <p:nvPr/>
        </p:nvSpPr>
        <p:spPr>
          <a:xfrm>
            <a:off x="3500430" y="4929198"/>
            <a:ext cx="10715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476 D.C</a:t>
            </a:r>
            <a:endParaRPr lang="pt-B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CaixaDeTexto 96"/>
          <p:cNvSpPr txBox="1"/>
          <p:nvPr/>
        </p:nvSpPr>
        <p:spPr>
          <a:xfrm>
            <a:off x="1785918" y="4714884"/>
            <a:ext cx="14287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Invenção da Escrita – 4000 - 3000 ªC</a:t>
            </a:r>
            <a:endParaRPr lang="pt-B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CaixaDeTexto 97"/>
          <p:cNvSpPr txBox="1"/>
          <p:nvPr/>
        </p:nvSpPr>
        <p:spPr>
          <a:xfrm>
            <a:off x="4857752" y="4643446"/>
            <a:ext cx="11430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Queda do Império Romano do Oriente – 1453 D.C</a:t>
            </a:r>
            <a:endParaRPr lang="pt-B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CaixaDeTexto 98"/>
          <p:cNvSpPr txBox="1"/>
          <p:nvPr/>
        </p:nvSpPr>
        <p:spPr>
          <a:xfrm>
            <a:off x="6357950" y="4643446"/>
            <a:ext cx="1143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Revolução Francesa – 1789 D.C</a:t>
            </a:r>
            <a:endParaRPr lang="pt-BR" sz="1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CaixaDeTexto 99"/>
          <p:cNvSpPr txBox="1"/>
          <p:nvPr/>
        </p:nvSpPr>
        <p:spPr>
          <a:xfrm>
            <a:off x="2285984" y="1428736"/>
            <a:ext cx="4429156" cy="923330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 nascimento de Jesus Cristo é o principal marco temporal da sociedade cristã ocidental:</a:t>
            </a:r>
          </a:p>
          <a:p>
            <a:r>
              <a:rPr lang="pt-B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Antes de Cristo </a:t>
            </a:r>
            <a:r>
              <a:rPr lang="pt-B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(A.C</a:t>
            </a:r>
            <a:r>
              <a:rPr lang="pt-B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). Depois de Cristo (D.C)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1928794" y="4786322"/>
            <a:ext cx="1143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Invenção da Escrita – 4000 </a:t>
            </a:r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pt-BR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3428992" y="4714884"/>
            <a:ext cx="13573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Queda do Império Romano Ocidental – 476 DC</a:t>
            </a:r>
            <a:endParaRPr lang="pt-BR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CaixaDeTexto 27"/>
          <p:cNvSpPr txBox="1"/>
          <p:nvPr/>
        </p:nvSpPr>
        <p:spPr>
          <a:xfrm>
            <a:off x="4929190" y="4714884"/>
            <a:ext cx="92869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Queda do Império Romano  Oriental - 1453 D.C</a:t>
            </a:r>
            <a:endParaRPr lang="pt-BR" sz="1400" dirty="0"/>
          </a:p>
        </p:txBody>
      </p:sp>
      <p:sp>
        <p:nvSpPr>
          <p:cNvPr id="29" name="CaixaDeTexto 28"/>
          <p:cNvSpPr txBox="1"/>
          <p:nvPr/>
        </p:nvSpPr>
        <p:spPr>
          <a:xfrm>
            <a:off x="6286512" y="4714884"/>
            <a:ext cx="121444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Revolução Francesa - 1789</a:t>
            </a:r>
            <a:endParaRPr lang="pt-B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Pré-História </a:t>
            </a:r>
            <a:endParaRPr lang="pt-BR" sz="4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ítulo 17"/>
          <p:cNvSpPr>
            <a:spLocks noGrp="1"/>
          </p:cNvSpPr>
          <p:nvPr>
            <p:ph type="title"/>
          </p:nvPr>
        </p:nvSpPr>
        <p:spPr>
          <a:xfrm>
            <a:off x="500034" y="785794"/>
            <a:ext cx="3008313" cy="792182"/>
          </a:xfrm>
        </p:spPr>
        <p:txBody>
          <a:bodyPr>
            <a:noAutofit/>
          </a:bodyPr>
          <a:lstStyle/>
          <a:p>
            <a:r>
              <a:rPr lang="pt-BR" sz="2400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cs typeface="Times New Roman" pitchFamily="18" charset="0"/>
              </a:rPr>
              <a:t>Pré-História ou Pré-Conceito?</a:t>
            </a:r>
            <a:endParaRPr lang="pt-BR" sz="2400" dirty="0">
              <a:solidFill>
                <a:schemeClr val="tx2">
                  <a:lumMod val="9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Espaço Reservado para Texto 19"/>
          <p:cNvSpPr>
            <a:spLocks noGrp="1"/>
          </p:cNvSpPr>
          <p:nvPr>
            <p:ph type="body" sz="half" idx="2"/>
          </p:nvPr>
        </p:nvSpPr>
        <p:spPr>
          <a:xfrm>
            <a:off x="500035" y="1714488"/>
            <a:ext cx="2786082" cy="407196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 selvageria a civilização:</a:t>
            </a:r>
          </a:p>
          <a:p>
            <a:pPr algn="ctr"/>
            <a:r>
              <a:rPr lang="pt-BR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Os conceitos evolucionistas podem homogeneizar as culturas humanas em etapas, como se todas elas tivessem de passar primeiramente pelo estágio selvagem, depois pela barbárie até chegarem a civilização moderna</a:t>
            </a:r>
            <a:r>
              <a:rPr lang="pt-BR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pt-BR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2500298" y="2571744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929058" y="1357298"/>
            <a:ext cx="45720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O emprego do termo Pré-História surge no século XIX na esteira da concepção de que o passado só poderia ser recuperado integralmente mediante documentos escritos.</a:t>
            </a:r>
          </a:p>
          <a:p>
            <a:pPr algn="just"/>
            <a:endParaRPr lang="pt-B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Assim, os acontecimentos que antecederiam a invenção da escrita em torno de 4000 a 3000 ªC não seriam considerados como pertencentes aos tempos históricos.</a:t>
            </a:r>
          </a:p>
          <a:p>
            <a:pPr algn="just"/>
            <a:endParaRPr lang="pt-BR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Hoje em dia, descobrimos que é possível conhecer o passado através de tudo que foi produzido pelos homens, desde utensílios, ferramentas, obras de arte, etc. Assim, a Pré-História passa a denominar os momentos do passado longínquo aos quais nossos ancestrais dominaram o fogo, inventaram a roda, a arte rupestre e a agricultura.</a:t>
            </a:r>
            <a:endParaRPr lang="pt-BR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latin typeface="Times New Roman" pitchFamily="18" charset="0"/>
                <a:cs typeface="Times New Roman" pitchFamily="18" charset="0"/>
              </a:rPr>
              <a:t>Em busca dos nossos ancestrais</a:t>
            </a:r>
            <a:endParaRPr lang="pt-BR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</p:nvPr>
        </p:nvGraphicFramePr>
        <p:xfrm>
          <a:off x="357158" y="928670"/>
          <a:ext cx="8286808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3394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MAPA DAS PRIMEIRAS MIGRAÇÕES</a:t>
            </a:r>
            <a:endParaRPr lang="pt-BR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m 2" descr="mapadagreci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857232"/>
            <a:ext cx="8429684" cy="55721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 idx="4294967295"/>
          </p:nvPr>
        </p:nvSpPr>
        <p:spPr>
          <a:xfrm>
            <a:off x="914400" y="500063"/>
            <a:ext cx="8229600" cy="714375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CARACTERÍSTICAS</a:t>
            </a:r>
            <a:endParaRPr lang="pt-BR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000100" y="1071546"/>
            <a:ext cx="7215238" cy="26776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Paleolítico (4 milhões até 10.000 ªC)</a:t>
            </a:r>
          </a:p>
          <a:p>
            <a:pPr>
              <a:buFont typeface="Arial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Instrumentos de pedra lascada como os 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bifaces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lanças com ponta de pedra</a:t>
            </a:r>
          </a:p>
          <a:p>
            <a:pPr>
              <a:buFont typeface="Arial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Organização em bandos nômades de caçadores –coletores e pescadores</a:t>
            </a:r>
          </a:p>
          <a:p>
            <a:pPr>
              <a:buFont typeface="Arial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Habitações em cavernas para proteção do frio intenso, roupas de peles</a:t>
            </a:r>
          </a:p>
          <a:p>
            <a:pPr>
              <a:buFont typeface="Arial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Convivência com a Mega fauna</a:t>
            </a:r>
          </a:p>
          <a:p>
            <a:pPr>
              <a:buFont typeface="Arial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Descoberta do fogo – 1,5 milhões  ou 790 mil anos atrás (sítio em Israel)</a:t>
            </a:r>
          </a:p>
          <a:p>
            <a:pPr>
              <a:buFont typeface="Arial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Início da arte rupestre nas cavernas (realizada somente por </a:t>
            </a:r>
            <a:r>
              <a:rPr lang="pt-BR" i="1" dirty="0" smtClean="0">
                <a:latin typeface="Times New Roman" pitchFamily="18" charset="0"/>
                <a:cs typeface="Times New Roman" pitchFamily="18" charset="0"/>
              </a:rPr>
              <a:t>homo sapiens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 modernos) – 40 a 30 mil anos ªC.</a:t>
            </a:r>
          </a:p>
          <a:p>
            <a:pPr>
              <a:buFont typeface="Arial" charset="0"/>
              <a:buChar char="•"/>
            </a:pP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Crenças em torno de deusas da fertilidade (pequenas estátuas).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000100" y="3857628"/>
            <a:ext cx="7215238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Neolítico (10.000 ª C até 4.000 ªC)</a:t>
            </a:r>
          </a:p>
          <a:p>
            <a:pPr algn="just">
              <a:buFont typeface="Arial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Instrumentos de pedra polida, arco, flechas e embarcações</a:t>
            </a:r>
          </a:p>
          <a:p>
            <a:pPr algn="just">
              <a:buFont typeface="Arial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“Revolução” agrícola ou desenvolvimento lento dessas práticas</a:t>
            </a:r>
          </a:p>
          <a:p>
            <a:pPr algn="just">
              <a:buFont typeface="Arial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Domesticação de animais</a:t>
            </a:r>
          </a:p>
          <a:p>
            <a:pPr algn="just">
              <a:buFont typeface="Arial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Pastoreio e artesanato em cerâmica e roupas de tecidos</a:t>
            </a:r>
          </a:p>
          <a:p>
            <a:pPr algn="just">
              <a:buFont typeface="Arial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Sedentarismo e fixação a terra</a:t>
            </a:r>
          </a:p>
          <a:p>
            <a:pPr algn="just">
              <a:buFont typeface="Arial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Habitações de madeira (palafitas) e organização em tribos</a:t>
            </a:r>
          </a:p>
          <a:p>
            <a:pPr algn="just">
              <a:buFont typeface="Arial" charset="0"/>
              <a:buChar char="•"/>
            </a:pP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Crenças em deuses abstratos, animais e da fertilidade (pequenas estátuas) ou megalíticos de pedra (</a:t>
            </a:r>
            <a:r>
              <a:rPr lang="pt-BR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menhires ou dólmens</a:t>
            </a:r>
            <a:r>
              <a:rPr lang="pt-B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como Stonehenge.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t-BR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ARTE, INSTURMENTOS E CONSTRUÇÕES</a:t>
            </a:r>
            <a:endParaRPr lang="pt-BR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Espaço Reservado para Conteúdo 3" descr="bifac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928670"/>
            <a:ext cx="2827970" cy="3357586"/>
          </a:xfrm>
        </p:spPr>
      </p:pic>
      <p:pic>
        <p:nvPicPr>
          <p:cNvPr id="5" name="Imagem 4" descr="periodo%20neolitico%20yang%20sha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928670"/>
            <a:ext cx="2744786" cy="3643338"/>
          </a:xfrm>
          <a:prstGeom prst="rect">
            <a:avLst/>
          </a:prstGeom>
        </p:spPr>
      </p:pic>
      <p:pic>
        <p:nvPicPr>
          <p:cNvPr id="7" name="Imagem 6" descr="deusa.bmp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4474730"/>
            <a:ext cx="3071834" cy="2168980"/>
          </a:xfrm>
          <a:prstGeom prst="rect">
            <a:avLst/>
          </a:prstGeom>
        </p:spPr>
      </p:pic>
      <p:pic>
        <p:nvPicPr>
          <p:cNvPr id="8" name="Imagem 7" descr="neolitico_copy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992" y="4429132"/>
            <a:ext cx="5286412" cy="2214554"/>
          </a:xfrm>
          <a:prstGeom prst="rect">
            <a:avLst/>
          </a:prstGeom>
        </p:spPr>
      </p:pic>
      <p:pic>
        <p:nvPicPr>
          <p:cNvPr id="9" name="Imagem 8" descr="rupestr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4678" y="928670"/>
            <a:ext cx="2714644" cy="1643074"/>
          </a:xfrm>
          <a:prstGeom prst="rect">
            <a:avLst/>
          </a:prstGeom>
        </p:spPr>
      </p:pic>
      <p:pic>
        <p:nvPicPr>
          <p:cNvPr id="10" name="Imagem 9" descr="U14407-stonehenge_ficaha_basico4_jpg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14678" y="2500306"/>
            <a:ext cx="2705103" cy="2018399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3357554" y="2714620"/>
            <a:ext cx="1071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latin typeface="Times New Roman" pitchFamily="18" charset="0"/>
                <a:cs typeface="Times New Roman" pitchFamily="18" charset="0"/>
              </a:rPr>
              <a:t>Stonehenge</a:t>
            </a:r>
            <a:r>
              <a:rPr lang="pt-BR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571472" y="1214422"/>
            <a:ext cx="14287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Bifaces</a:t>
            </a:r>
            <a:endParaRPr lang="pt-BR" sz="14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500034" y="4714884"/>
            <a:ext cx="1285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Times New Roman" pitchFamily="18" charset="0"/>
                <a:cs typeface="Times New Roman" pitchFamily="18" charset="0"/>
              </a:rPr>
              <a:t>Vênus</a:t>
            </a:r>
            <a:endParaRPr lang="pt-BR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642942"/>
          </a:xfrm>
        </p:spPr>
        <p:style>
          <a:lnRef idx="0">
            <a:schemeClr val="accent2"/>
          </a:lnRef>
          <a:fillRef idx="1003">
            <a:schemeClr val="dk1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pt-BR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Migrações para as Américas</a:t>
            </a:r>
            <a:endParaRPr lang="pt-BR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500034" y="1285860"/>
            <a:ext cx="8229600" cy="5143536"/>
          </a:xfrm>
        </p:spPr>
        <p:txBody>
          <a:bodyPr>
            <a:noAutofit/>
          </a:bodyPr>
          <a:lstStyle/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Devido as glaciações, os homens do paleolítico chegaram ao continente Americano. Muitos vieram atrás dos animais da mega-fauna, na esteira de típicas migrações de bandos de caçadores coletores.</a:t>
            </a:r>
          </a:p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Não há consenso entre os estudiosos acerca das datas de chegada desses homens no continente, principalmente devido a diversidade morfológica dos indivíduos encontrados aqui. Os estudos apontam a existência de homens entre 11.500 até 50.000 anos atrás.</a:t>
            </a:r>
          </a:p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A teoria mais comum defende que os primeiros hominídeos teriam vindo pelo norte, através do estreito de Bering, pela Beríngia  em torno de 11 500 ªC (Teoria Clóvis).</a:t>
            </a:r>
          </a:p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A outra teoria seria aquela que defende a vinda de homens em ondas migratórias distintas, de paleoíndios com características mongolóides.</a:t>
            </a:r>
          </a:p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Devido aos dois componentes morfológicos encontrados nas Américas (negróide e mongolóide) uma terceira teoria de duplo ciclo migratório têm ganhado força – uma anterior (15.000) e outra posterior, as duas pelo estreito de Bering. Há ainda a teoria que sustenta a vinda dos negróides pelo Pacífico e dos mongolóides pelo estreito de Bering.</a:t>
            </a:r>
          </a:p>
          <a:p>
            <a:pPr algn="just"/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Assim, temos divergências quanto ao local e as datas de chegada dos hominídeos. No sítio da Pedra Furada, no Piauí há evidencias de fogueiras </a:t>
            </a:r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e artes rupestres de </a:t>
            </a:r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50 mil </a:t>
            </a:r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anos. </a:t>
            </a:r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No sítio de Lagoa Santa, em Minas Gerais foi encontrado o mais antigo fóssil brasileiro (</a:t>
            </a:r>
            <a:r>
              <a:rPr lang="pt-BR" sz="1600" b="1" i="1" dirty="0" smtClean="0">
                <a:latin typeface="Times New Roman" pitchFamily="18" charset="0"/>
                <a:cs typeface="Times New Roman" pitchFamily="18" charset="0"/>
              </a:rPr>
              <a:t>Luzia</a:t>
            </a:r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), de 11.500 anos, com características negróides. No Sítio da Pedra Pintada no Pará existem vestígios de </a:t>
            </a:r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lanças </a:t>
            </a:r>
            <a:r>
              <a:rPr lang="pt-BR" sz="1600" b="1" dirty="0" smtClean="0">
                <a:latin typeface="Times New Roman" pitchFamily="18" charset="0"/>
                <a:cs typeface="Times New Roman" pitchFamily="18" charset="0"/>
              </a:rPr>
              <a:t>e restos de cerâmicas de 10 a 20 mil anos e no Monte Verde, no Chile, objetos de  12,5 a 33 mil anos.</a:t>
            </a:r>
          </a:p>
          <a:p>
            <a:pPr algn="just"/>
            <a:endParaRPr lang="pt-BR" sz="1600" b="1" dirty="0">
              <a:solidFill>
                <a:schemeClr val="bg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1076</TotalTime>
  <Words>1412</Words>
  <Application>Microsoft Office PowerPoint</Application>
  <PresentationFormat>On-screen Show (4:3)</PresentationFormat>
  <Paragraphs>89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Tema do Office</vt:lpstr>
      <vt:lpstr>O TEMPO NA HISTÓRIA</vt:lpstr>
      <vt:lpstr>Delineando o tempo</vt:lpstr>
      <vt:lpstr>Pré-História </vt:lpstr>
      <vt:lpstr>Pré-História ou Pré-Conceito?</vt:lpstr>
      <vt:lpstr>Em busca dos nossos ancestrais</vt:lpstr>
      <vt:lpstr>MAPA DAS PRIMEIRAS MIGRAÇÕES</vt:lpstr>
      <vt:lpstr>CARACTERÍSTICAS</vt:lpstr>
      <vt:lpstr>ARTE, INSTURMENTOS E CONSTRUÇÕES</vt:lpstr>
      <vt:lpstr>Migrações para as Américas</vt:lpstr>
      <vt:lpstr>CERRITOS E  SAMBAQUIS </vt:lpstr>
      <vt:lpstr>Rumo a Antiguidade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TEMPO NA HISTÓRIA</dc:title>
  <dc:creator>User</dc:creator>
  <cp:lastModifiedBy>Marco Collares</cp:lastModifiedBy>
  <cp:revision>219</cp:revision>
  <dcterms:created xsi:type="dcterms:W3CDTF">2009-02-02T21:52:13Z</dcterms:created>
  <dcterms:modified xsi:type="dcterms:W3CDTF">2010-01-16T19:32:56Z</dcterms:modified>
</cp:coreProperties>
</file>